
<file path=[Content_Types].xml><?xml version="1.0" encoding="utf-8"?>
<Types xmlns="http://schemas.openxmlformats.org/package/2006/content-types">
  <Default Extension="jpeg" ContentType="image/jpeg"/>
  <Default Extension="JPG" ContentType="image/.jpg"/>
  <Default Extension="png" ContentType="image/png"/>
  <Default Extension="mov" ContentType="video/quicktime"/>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3"/>
    <p:sldId id="260" r:id="rId4"/>
    <p:sldId id="257" r:id="rId5"/>
    <p:sldId id="261" r:id="rId6"/>
    <p:sldId id="264" r:id="rId7"/>
    <p:sldId id="265" r:id="rId8"/>
    <p:sldId id="266" r:id="rId9"/>
    <p:sldId id="267" r:id="rId10"/>
    <p:sldId id="258" r:id="rId11"/>
    <p:sldId id="262" r:id="rId13"/>
    <p:sldId id="263" r:id="rId14"/>
    <p:sldId id="259" r:id="rId15"/>
    <p:sldId id="339" r:id="rId16"/>
    <p:sldId id="340" r:id="rId17"/>
    <p:sldId id="341" r:id="rId18"/>
    <p:sldId id="342" r:id="rId19"/>
    <p:sldId id="343" r:id="rId20"/>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09"/>
    <p:restoredTop sz="94694"/>
  </p:normalViewPr>
  <p:slideViewPr>
    <p:cSldViewPr snapToGrid="0" snapToObjects="1">
      <p:cViewPr varScale="1">
        <p:scale>
          <a:sx n="92" d="100"/>
          <a:sy n="92" d="100"/>
        </p:scale>
        <p:origin x="208" y="8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45984-C2CD-7A4D-9924-FC3DCDA6593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A7CC5-C570-924F-8B3B-BE4F348751A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A7CC5-C570-924F-8B3B-BE4F348751A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A7CC5-C570-924F-8B3B-BE4F348751A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A7CC5-C570-924F-8B3B-BE4F348751A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A7CC5-C570-924F-8B3B-BE4F348751A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A7CC5-C570-924F-8B3B-BE4F348751A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A7CC5-C570-924F-8B3B-BE4F348751A3}"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A7CC5-C570-924F-8B3B-BE4F348751A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288F406-E129-6E4C-8816-EF711CD7B7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288F406-E129-6E4C-8816-EF711CD7B7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288F406-E129-6E4C-8816-EF711CD7B7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288F406-E129-6E4C-8816-EF711CD7B7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288F406-E129-6E4C-8816-EF711CD7B70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288F406-E129-6E4C-8816-EF711CD7B7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288F406-E129-6E4C-8816-EF711CD7B70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288F406-E129-6E4C-8816-EF711CD7B70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8F406-E129-6E4C-8816-EF711CD7B70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288F406-E129-6E4C-8816-EF711CD7B7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288F406-E129-6E4C-8816-EF711CD7B70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410E0-87AE-D243-9AC8-D545C539F18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8F406-E129-6E4C-8816-EF711CD7B70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410E0-87AE-D243-9AC8-D545C539F18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media/media1.mov"/><Relationship Id="rId1" Type="http://schemas.openxmlformats.org/officeDocument/2006/relationships/video" Target="../media/media1.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www.fanniemae.com/media/14731/display" TargetMode="External"/><Relationship Id="rId1" Type="http://schemas.openxmlformats.org/officeDocument/2006/relationships/hyperlink" Target="https://crt.freddiemac.com/_assets/pdfs/single-family-crt-handbook.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8882" y="639193"/>
            <a:ext cx="3571810" cy="3573516"/>
          </a:xfrm>
        </p:spPr>
        <p:txBody>
          <a:bodyPr>
            <a:normAutofit/>
          </a:bodyPr>
          <a:lstStyle/>
          <a:p>
            <a:pPr algn="l"/>
            <a:r>
              <a:rPr lang="en-US" sz="6100" dirty="0"/>
              <a:t>On-</a:t>
            </a:r>
            <a:br>
              <a:rPr lang="en-US" sz="6100" dirty="0"/>
            </a:br>
            <a:r>
              <a:rPr lang="en-US" sz="6100" dirty="0"/>
              <a:t>Demand MBS Data Analytics</a:t>
            </a:r>
            <a:endParaRPr lang="en-US" sz="6100" dirty="0"/>
          </a:p>
        </p:txBody>
      </p:sp>
      <p:sp>
        <p:nvSpPr>
          <p:cNvPr id="3" name="Subtitle 2"/>
          <p:cNvSpPr>
            <a:spLocks noGrp="1"/>
          </p:cNvSpPr>
          <p:nvPr>
            <p:ph type="subTitle" idx="1"/>
          </p:nvPr>
        </p:nvSpPr>
        <p:spPr>
          <a:xfrm>
            <a:off x="638882" y="4631161"/>
            <a:ext cx="3571810" cy="1559327"/>
          </a:xfrm>
        </p:spPr>
        <p:txBody>
          <a:bodyPr>
            <a:normAutofit/>
          </a:bodyPr>
          <a:lstStyle/>
          <a:p>
            <a:pPr algn="l"/>
            <a:r>
              <a:rPr lang="en-US" sz="2000" dirty="0"/>
              <a:t>An Interactive and Comprehensive Data Analytics Service on U.S. MBS Collaterals and Securities Provided at </a:t>
            </a:r>
            <a:r>
              <a:rPr lang="en-US" sz="2000" u="sng" dirty="0" err="1"/>
              <a:t>www.cprcdr.com</a:t>
            </a:r>
            <a:endParaRPr lang="en-US" sz="2000" u="sng" dirty="0"/>
          </a:p>
        </p:txBody>
      </p:sp>
      <p:pic>
        <p:nvPicPr>
          <p:cNvPr id="8" name="Picture 7" descr="Graphical user interface&#10;&#10;Description automatically generated"/>
          <p:cNvPicPr>
            <a:picLocks noChangeAspect="1"/>
          </p:cNvPicPr>
          <p:nvPr/>
        </p:nvPicPr>
        <p:blipFill>
          <a:blip r:embed="rId1"/>
          <a:stretch>
            <a:fillRect/>
          </a:stretch>
        </p:blipFill>
        <p:spPr>
          <a:xfrm>
            <a:off x="4322291" y="0"/>
            <a:ext cx="7869709"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 name="Rectangle 12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9" name="Rectangle 122"/>
          <p:cNvSpPr>
            <a:spLocks noGrp="1" noRot="1" noChangeAspect="1" noMove="1" noResize="1" noEditPoints="1" noAdjustHandles="1" noChangeArrowheads="1" noChangeShapeType="1" noTextEdit="1"/>
          </p:cNvSpPr>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938533" y="978619"/>
            <a:ext cx="3404594" cy="1106424"/>
          </a:xfrm>
        </p:spPr>
        <p:txBody>
          <a:bodyPr>
            <a:normAutofit/>
          </a:bodyPr>
          <a:lstStyle/>
          <a:p>
            <a:r>
              <a:rPr lang="en-US" sz="2600"/>
              <a:t>Agency MBS Monthly Updates and Reporting</a:t>
            </a:r>
            <a:endParaRPr lang="en-US" sz="2600"/>
          </a:p>
        </p:txBody>
      </p:sp>
      <p:sp>
        <p:nvSpPr>
          <p:cNvPr id="130" name="Rectangle 124"/>
          <p:cNvSpPr>
            <a:spLocks noGrp="1" noRot="1" noChangeAspect="1" noMove="1" noResize="1" noEditPoints="1" noAdjustHandles="1" noChangeArrowheads="1" noChangeShapeType="1" noTextEdit="1"/>
          </p:cNvSpPr>
          <p:nvPr/>
        </p:nvSpPr>
        <p:spPr>
          <a:xfrm>
            <a:off x="7439033"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7" name="Rectangle 126"/>
          <p:cNvSpPr>
            <a:spLocks noGrp="1" noRot="1" noChangeAspect="1" noMove="1" noResize="1" noEditPoints="1" noAdjustHandles="1" noChangeArrowheads="1" noChangeShapeType="1" noTextEdit="1"/>
          </p:cNvSpPr>
          <p:nvPr/>
        </p:nvSpPr>
        <p:spPr>
          <a:xfrm>
            <a:off x="7965691" y="2095174"/>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7938532" y="2252870"/>
            <a:ext cx="3404594" cy="3557016"/>
          </a:xfrm>
        </p:spPr>
        <p:txBody>
          <a:bodyPr>
            <a:normAutofit/>
          </a:bodyPr>
          <a:lstStyle/>
          <a:p>
            <a:pPr marL="0" indent="0">
              <a:buClr>
                <a:srgbClr val="F5940C"/>
              </a:buClr>
              <a:buNone/>
            </a:pPr>
            <a:r>
              <a:rPr lang="en-US" sz="1600" dirty="0"/>
              <a:t>MBS monthly updates are </a:t>
            </a:r>
            <a:r>
              <a:rPr lang="en-US" sz="1600" dirty="0" err="1"/>
              <a:t>repleased</a:t>
            </a:r>
            <a:r>
              <a:rPr lang="en-US" sz="1600" dirty="0"/>
              <a:t> by the agencies on the 4</a:t>
            </a:r>
            <a:r>
              <a:rPr lang="en-US" sz="1600" baseline="30000" dirty="0"/>
              <a:t>th</a:t>
            </a:r>
            <a:r>
              <a:rPr lang="en-US" sz="1600" dirty="0"/>
              <a:t> and 6</a:t>
            </a:r>
            <a:r>
              <a:rPr lang="en-US" sz="1600" baseline="30000" dirty="0"/>
              <a:t>th</a:t>
            </a:r>
            <a:r>
              <a:rPr lang="en-US" sz="1600" dirty="0"/>
              <a:t> business day.</a:t>
            </a:r>
            <a:endParaRPr lang="en-US" sz="1600" dirty="0"/>
          </a:p>
          <a:p>
            <a:pPr>
              <a:buClr>
                <a:srgbClr val="F5940C"/>
              </a:buClr>
            </a:pPr>
            <a:r>
              <a:rPr lang="en-US" sz="1600" dirty="0"/>
              <a:t>Flash reports generated within 35 seconds of the data release:</a:t>
            </a:r>
            <a:endParaRPr lang="en-US" sz="1600" dirty="0"/>
          </a:p>
          <a:p>
            <a:pPr lvl="1">
              <a:buClr>
                <a:srgbClr val="F5940C"/>
              </a:buClr>
            </a:pPr>
            <a:r>
              <a:rPr lang="en-US" sz="1600" dirty="0"/>
              <a:t>3.1M precomputed pool-level data records involved for preparation</a:t>
            </a:r>
            <a:endParaRPr lang="en-US" sz="1600" dirty="0"/>
          </a:p>
          <a:p>
            <a:pPr lvl="1">
              <a:buClr>
                <a:srgbClr val="F5940C"/>
              </a:buClr>
            </a:pPr>
            <a:r>
              <a:rPr lang="en-US" sz="1600" dirty="0"/>
              <a:t>0.51M pool factor updates are downloaded and processed simultaneously</a:t>
            </a:r>
            <a:endParaRPr lang="en-US" sz="1600" dirty="0"/>
          </a:p>
          <a:p>
            <a:pPr>
              <a:buClr>
                <a:srgbClr val="F5940C"/>
              </a:buClr>
            </a:pPr>
            <a:r>
              <a:rPr lang="en-US" sz="1600" dirty="0"/>
              <a:t>Monthly reports are produced for the factor data release on the 4</a:t>
            </a:r>
            <a:r>
              <a:rPr lang="en-US" sz="1600" baseline="30000" dirty="0"/>
              <a:t>th</a:t>
            </a:r>
            <a:r>
              <a:rPr lang="en-US" sz="1600" dirty="0"/>
              <a:t> and 6th business day </a:t>
            </a:r>
            <a:endParaRPr lang="en-US" sz="1600" dirty="0"/>
          </a:p>
          <a:p>
            <a:pPr lvl="1">
              <a:buClr>
                <a:srgbClr val="F5940C"/>
              </a:buClr>
            </a:pPr>
            <a:endParaRPr lang="en-US" sz="1600" dirty="0"/>
          </a:p>
        </p:txBody>
      </p:sp>
      <p:pic>
        <p:nvPicPr>
          <p:cNvPr id="4" name="FN-FlashReport-2207" descr="FN-FlashReport-220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5697" y="573596"/>
            <a:ext cx="7483537" cy="5710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dirty="0">
                <a:solidFill>
                  <a:srgbClr val="FFFFFF"/>
                </a:solidFill>
                <a:latin typeface="+mj-lt"/>
                <a:ea typeface="+mj-ea"/>
                <a:cs typeface="+mj-cs"/>
              </a:rPr>
              <a:t>Agency MBS Monthly Updates and Reporting</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1800" kern="1200" dirty="0">
                <a:solidFill>
                  <a:srgbClr val="FFFFFF"/>
                </a:solidFill>
                <a:latin typeface="+mj-lt"/>
                <a:ea typeface="+mj-ea"/>
                <a:cs typeface="+mj-cs"/>
              </a:rPr>
              <a:t>(continued)</a:t>
            </a:r>
            <a:endParaRPr lang="en-US" sz="1800" kern="1200" dirty="0">
              <a:solidFill>
                <a:srgbClr val="FFFFFF"/>
              </a:solidFill>
              <a:latin typeface="+mj-lt"/>
              <a:ea typeface="+mj-ea"/>
              <a:cs typeface="+mj-cs"/>
            </a:endParaRPr>
          </a:p>
        </p:txBody>
      </p:sp>
      <p:sp>
        <p:nvSpPr>
          <p:cNvPr id="3" name="Content Placeholder 2"/>
          <p:cNvSpPr>
            <a:spLocks noGrp="1"/>
          </p:cNvSpPr>
          <p:nvPr>
            <p:ph idx="1"/>
          </p:nvPr>
        </p:nvSpPr>
        <p:spPr>
          <a:xfrm>
            <a:off x="4380855" y="635726"/>
            <a:ext cx="3427283" cy="5468983"/>
          </a:xfrm>
        </p:spPr>
        <p:txBody>
          <a:bodyPr vert="horz" lIns="91440" tIns="45720" rIns="91440" bIns="45720" rtlCol="0" anchor="ctr">
            <a:normAutofit/>
          </a:bodyPr>
          <a:lstStyle/>
          <a:p>
            <a:pPr marL="0" indent="0">
              <a:buClr>
                <a:srgbClr val="F5940C"/>
              </a:buClr>
              <a:buNone/>
            </a:pPr>
            <a:r>
              <a:rPr lang="en-US" sz="1000" dirty="0"/>
              <a:t>On the 4</a:t>
            </a:r>
            <a:r>
              <a:rPr lang="en-US" sz="1000" baseline="30000" dirty="0"/>
              <a:t>th</a:t>
            </a:r>
            <a:r>
              <a:rPr lang="en-US" sz="1000" dirty="0"/>
              <a:t> Business Day, the following reports are produced:</a:t>
            </a:r>
            <a:endParaRPr lang="en-US" sz="1000" dirty="0"/>
          </a:p>
          <a:p>
            <a:pPr marL="0">
              <a:buClr>
                <a:srgbClr val="F5940C"/>
              </a:buClr>
              <a:buFont typeface="+mj-lt"/>
              <a:buAutoNum type="arabicPeriod"/>
            </a:pPr>
            <a:r>
              <a:rPr lang="en-US" sz="1000" dirty="0"/>
              <a:t>FN &amp; FH SpecPool Report</a:t>
            </a:r>
            <a:endParaRPr lang="en-US" sz="1000" dirty="0"/>
          </a:p>
          <a:p>
            <a:pPr marL="0">
              <a:buClr>
                <a:srgbClr val="F5940C"/>
              </a:buClr>
              <a:buFont typeface="+mj-lt"/>
              <a:buAutoNum type="arabicPeriod"/>
            </a:pPr>
            <a:r>
              <a:rPr lang="en-US" sz="1000" dirty="0"/>
              <a:t>FN &amp; FH Servicer SpecPool Report</a:t>
            </a:r>
            <a:endParaRPr lang="en-US" sz="1000" dirty="0"/>
          </a:p>
          <a:p>
            <a:pPr marL="0">
              <a:buClr>
                <a:srgbClr val="F5940C"/>
              </a:buClr>
              <a:buFont typeface="+mj-lt"/>
              <a:buAutoNum type="arabicPeriod"/>
            </a:pPr>
            <a:r>
              <a:rPr lang="en-US" sz="1000" dirty="0"/>
              <a:t>FN &amp; FH Prepayment Pool-by-Pool Conventional Report</a:t>
            </a:r>
            <a:endParaRPr lang="en-US" sz="1000" dirty="0"/>
          </a:p>
          <a:p>
            <a:pPr marL="0">
              <a:buClr>
                <a:srgbClr val="F5940C"/>
              </a:buClr>
              <a:buFont typeface="+mj-lt"/>
              <a:buAutoNum type="arabicPeriod"/>
            </a:pPr>
            <a:r>
              <a:rPr lang="en-US" sz="1000" dirty="0"/>
              <a:t>FN, FH &amp; Conventional New Issuance Report</a:t>
            </a:r>
            <a:endParaRPr lang="en-US" sz="1000" dirty="0"/>
          </a:p>
          <a:p>
            <a:pPr marL="0">
              <a:buClr>
                <a:srgbClr val="F5940C"/>
              </a:buClr>
              <a:buFont typeface="+mj-lt"/>
              <a:buAutoNum type="arabicPeriod"/>
            </a:pPr>
            <a:r>
              <a:rPr lang="en-US" sz="1000" dirty="0"/>
              <a:t>GN SpecPool Report</a:t>
            </a:r>
            <a:endParaRPr lang="en-US" sz="1000" dirty="0"/>
          </a:p>
          <a:p>
            <a:pPr marL="0">
              <a:buClr>
                <a:srgbClr val="F5940C"/>
              </a:buClr>
              <a:buFont typeface="+mj-lt"/>
              <a:buAutoNum type="arabicPeriod"/>
            </a:pPr>
            <a:r>
              <a:rPr lang="en-US" sz="1000" dirty="0"/>
              <a:t>GN Servicer SpecPool Report</a:t>
            </a:r>
            <a:endParaRPr lang="en-US" sz="1000" dirty="0"/>
          </a:p>
          <a:p>
            <a:pPr marL="0">
              <a:buClr>
                <a:srgbClr val="F5940C"/>
              </a:buClr>
              <a:buFont typeface="+mj-lt"/>
              <a:buAutoNum type="arabicPeriod"/>
            </a:pPr>
            <a:r>
              <a:rPr lang="en-US" sz="1000" dirty="0"/>
              <a:t>Conventional &amp; GN Multi-Pool Fixed Servicer Report</a:t>
            </a:r>
            <a:endParaRPr lang="en-US" sz="1000" dirty="0"/>
          </a:p>
          <a:p>
            <a:pPr marL="0">
              <a:buClr>
                <a:srgbClr val="F5940C"/>
              </a:buClr>
              <a:buFont typeface="+mj-lt"/>
              <a:buAutoNum type="arabicPeriod"/>
            </a:pPr>
            <a:r>
              <a:rPr lang="en-US" sz="1000" dirty="0"/>
              <a:t>Conventional &amp; GN ARM Servicer Report</a:t>
            </a:r>
            <a:endParaRPr lang="en-US" sz="1000" dirty="0"/>
          </a:p>
          <a:p>
            <a:pPr marL="0">
              <a:buClr>
                <a:srgbClr val="F5940C"/>
              </a:buClr>
              <a:buFont typeface="+mj-lt"/>
              <a:buAutoNum type="arabicPeriod"/>
            </a:pPr>
            <a:r>
              <a:rPr lang="en-US" sz="1000" dirty="0"/>
              <a:t>Conventional &amp; GN Float Vintage Report</a:t>
            </a:r>
            <a:endParaRPr lang="en-US" sz="1000" dirty="0"/>
          </a:p>
          <a:p>
            <a:pPr marL="0">
              <a:buClr>
                <a:srgbClr val="F5940C"/>
              </a:buClr>
              <a:buFont typeface="+mj-lt"/>
              <a:buAutoNum type="arabicPeriod"/>
            </a:pPr>
            <a:r>
              <a:rPr lang="en-US" sz="1000" dirty="0"/>
              <a:t>Conventional &amp; GN Float WALA Report</a:t>
            </a:r>
            <a:endParaRPr lang="en-US" sz="1000" dirty="0"/>
          </a:p>
          <a:p>
            <a:pPr marL="0">
              <a:buClr>
                <a:srgbClr val="F5940C"/>
              </a:buClr>
              <a:buFont typeface="+mj-lt"/>
              <a:buAutoNum type="arabicPeriod"/>
            </a:pPr>
            <a:r>
              <a:rPr lang="en-US" sz="1000" dirty="0"/>
              <a:t>Conventional &amp; GN Servicer WALA Report</a:t>
            </a:r>
            <a:endParaRPr lang="en-US" sz="1000" dirty="0"/>
          </a:p>
          <a:p>
            <a:pPr marL="0">
              <a:buClr>
                <a:srgbClr val="F5940C"/>
              </a:buClr>
              <a:buFont typeface="+mj-lt"/>
              <a:buAutoNum type="arabicPeriod"/>
            </a:pPr>
            <a:r>
              <a:rPr lang="en-US" sz="1000" dirty="0"/>
              <a:t>Conventional &amp; GN fixed Prepayment Report</a:t>
            </a:r>
            <a:endParaRPr lang="en-US" sz="1000" dirty="0"/>
          </a:p>
          <a:p>
            <a:pPr marL="0">
              <a:buClr>
                <a:srgbClr val="F5940C"/>
              </a:buClr>
              <a:buFont typeface="+mj-lt"/>
              <a:buAutoNum type="arabicPeriod"/>
            </a:pPr>
            <a:r>
              <a:rPr lang="en-US" sz="1000" dirty="0"/>
              <a:t>Conventional &amp; GN ARM Prepayment Report</a:t>
            </a:r>
            <a:endParaRPr lang="en-US" sz="1000" dirty="0"/>
          </a:p>
          <a:p>
            <a:pPr marL="0">
              <a:buClr>
                <a:srgbClr val="F5940C"/>
              </a:buClr>
              <a:buFont typeface="+mj-lt"/>
              <a:buAutoNum type="arabicPeriod"/>
            </a:pPr>
            <a:r>
              <a:rPr lang="en-US" sz="1000" dirty="0"/>
              <a:t>Conventional &amp; GN Prepayment GEO Report</a:t>
            </a:r>
            <a:endParaRPr lang="en-US" sz="1000" dirty="0"/>
          </a:p>
          <a:p>
            <a:pPr marL="0">
              <a:buClr>
                <a:srgbClr val="F5940C"/>
              </a:buClr>
              <a:buFont typeface="+mj-lt"/>
              <a:buAutoNum type="arabicPeriod"/>
            </a:pPr>
            <a:r>
              <a:rPr lang="en-US" sz="1000" dirty="0"/>
              <a:t>G2 30-Multi &amp; 30-Jumbo Pool by Pool</a:t>
            </a:r>
            <a:endParaRPr lang="en-US" sz="1000" dirty="0"/>
          </a:p>
          <a:p>
            <a:pPr marL="0">
              <a:buClr>
                <a:srgbClr val="F5940C"/>
              </a:buClr>
              <a:buFont typeface="+mj-lt"/>
              <a:buAutoNum type="arabicPeriod"/>
            </a:pPr>
            <a:r>
              <a:rPr lang="en-US" sz="1000" dirty="0"/>
              <a:t>G2 30-Multi &amp; 30-Jumbo Loan level Pool by Pool</a:t>
            </a:r>
            <a:endParaRPr lang="en-US" sz="1000" dirty="0"/>
          </a:p>
          <a:p>
            <a:pPr marL="0">
              <a:buClr>
                <a:srgbClr val="F5940C"/>
              </a:buClr>
              <a:buFont typeface="+mj-lt"/>
              <a:buAutoNum type="arabicPeriod"/>
            </a:pPr>
            <a:r>
              <a:rPr lang="en-US" sz="1000" dirty="0"/>
              <a:t>Conventional &amp; GN New Issuance Report</a:t>
            </a:r>
            <a:endParaRPr lang="en-US" sz="1000" dirty="0"/>
          </a:p>
        </p:txBody>
      </p:sp>
      <p:cxnSp>
        <p:nvCxnSpPr>
          <p:cNvPr id="19" name="Straight Connector 18"/>
          <p:cNvCxnSpPr>
            <a:cxnSpLocks noGrp="1" noRot="1" noChangeAspect="1" noMove="1" noResize="1" noEditPoints="1" noAdjustHandles="1" noChangeArrowheads="1" noChangeShapeType="1"/>
          </p:cNvCxnSpPr>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451604" y="1412489"/>
            <a:ext cx="3197701" cy="4363844"/>
          </a:xfrm>
          <a:prstGeom prst="rect">
            <a:avLst/>
          </a:prstGeom>
        </p:spPr>
        <p:txBody>
          <a:bodyPr vert="horz" lIns="91440" tIns="45720" rIns="91440" bIns="45720" rtlCol="0">
            <a:normAutofit/>
          </a:bodyPr>
          <a:lstStyle/>
          <a:p>
            <a:pPr defTabSz="914400">
              <a:lnSpc>
                <a:spcPct val="90000"/>
              </a:lnSpc>
              <a:spcAft>
                <a:spcPts val="600"/>
              </a:spcAft>
              <a:buClr>
                <a:schemeClr val="accent2">
                  <a:lumMod val="60000"/>
                  <a:lumOff val="40000"/>
                </a:schemeClr>
              </a:buClr>
            </a:pPr>
            <a:r>
              <a:rPr lang="en-US" sz="1000" dirty="0"/>
              <a:t>On the 6</a:t>
            </a:r>
            <a:r>
              <a:rPr lang="en-US" sz="1000" baseline="30000" dirty="0"/>
              <a:t>th</a:t>
            </a:r>
            <a:r>
              <a:rPr lang="en-US" sz="1000" dirty="0"/>
              <a:t> business day, the following reports are produced:</a:t>
            </a:r>
            <a:endParaRPr lang="en-US" sz="1000" dirty="0"/>
          </a:p>
          <a:p>
            <a:pPr indent="-228600" defTabSz="914400">
              <a:lnSpc>
                <a:spcPct val="90000"/>
              </a:lnSpc>
              <a:spcAft>
                <a:spcPts val="600"/>
              </a:spcAft>
              <a:buClr>
                <a:schemeClr val="accent2">
                  <a:lumMod val="60000"/>
                  <a:lumOff val="40000"/>
                </a:schemeClr>
              </a:buClr>
              <a:buFont typeface="Arial" panose="020B0604020202020204" pitchFamily="34" charset="0"/>
              <a:buChar char="•"/>
            </a:pP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 SpecPool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 Servicer SpecPool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G2 Multi-Pool Fixed Servicer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G2 Arm Servicer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GNMA Float Vintage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GNMA Float Wala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GNMA New Issuance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GNMA Servicer WALA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GNMA fixed Prepayment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GNMA Arm Prepayment Report</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G2 30-Multi &amp; 30-Jumbo Pool by Pool</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G2 30-Multi &amp; 30-Jumbo Loan Level Pool-by-Pool</a:t>
            </a:r>
            <a:endParaRPr lang="en-US" sz="1000" dirty="0"/>
          </a:p>
          <a:p>
            <a:pPr marL="114300" indent="-342900" defTabSz="914400">
              <a:lnSpc>
                <a:spcPct val="90000"/>
              </a:lnSpc>
              <a:spcAft>
                <a:spcPts val="600"/>
              </a:spcAft>
              <a:buClr>
                <a:schemeClr val="accent2">
                  <a:lumMod val="60000"/>
                  <a:lumOff val="40000"/>
                </a:schemeClr>
              </a:buClr>
              <a:buFont typeface="+mj-lt"/>
              <a:buAutoNum type="arabicPeriod"/>
            </a:pPr>
            <a:r>
              <a:rPr lang="en-US" sz="1000" dirty="0"/>
              <a:t>GN Prepayment GEO Report</a:t>
            </a:r>
            <a:endParaRPr lang="en-US" sz="1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Valuation with Our Scores</a:t>
            </a:r>
            <a:endParaRPr lang="en-US" dirty="0"/>
          </a:p>
        </p:txBody>
      </p:sp>
      <p:sp>
        <p:nvSpPr>
          <p:cNvPr id="3" name="Content Placeholder 2"/>
          <p:cNvSpPr>
            <a:spLocks noGrp="1"/>
          </p:cNvSpPr>
          <p:nvPr>
            <p:ph idx="1"/>
          </p:nvPr>
        </p:nvSpPr>
        <p:spPr/>
        <p:txBody>
          <a:bodyPr>
            <a:normAutofit fontScale="92500" lnSpcReduction="20000"/>
          </a:bodyPr>
          <a:lstStyle/>
          <a:p>
            <a:pPr>
              <a:lnSpc>
                <a:spcPct val="200000"/>
              </a:lnSpc>
            </a:pPr>
            <a:r>
              <a:rPr lang="en-US" sz="1800" dirty="0"/>
              <a:t>In 2015, we released our Scores to evaluate the risks related</a:t>
            </a:r>
            <a:r>
              <a:rPr lang="zh-CN" altLang="en-US" sz="1800" dirty="0"/>
              <a:t> </a:t>
            </a:r>
            <a:r>
              <a:rPr lang="en-US" altLang="zh-CN" sz="1800" dirty="0"/>
              <a:t>to</a:t>
            </a:r>
            <a:r>
              <a:rPr lang="en-US" sz="1800" dirty="0"/>
              <a:t> MBS bond</a:t>
            </a:r>
            <a:r>
              <a:rPr lang="zh-CN" altLang="en-US" sz="1800" dirty="0"/>
              <a:t> </a:t>
            </a:r>
            <a:r>
              <a:rPr lang="en-US" altLang="zh-CN" sz="1800" dirty="0"/>
              <a:t>pricings</a:t>
            </a:r>
            <a:r>
              <a:rPr lang="en-US" sz="1800" dirty="0"/>
              <a:t>.</a:t>
            </a:r>
            <a:endParaRPr lang="en-US" altLang="zh-CN" sz="1800" dirty="0"/>
          </a:p>
          <a:p>
            <a:pPr marL="971550" lvl="1" indent="-514350">
              <a:lnSpc>
                <a:spcPct val="200000"/>
              </a:lnSpc>
              <a:buFont typeface="+mj-lt"/>
              <a:buAutoNum type="arabicPeriod"/>
            </a:pPr>
            <a:r>
              <a:rPr lang="en-US" altLang="zh-CN" sz="1800" dirty="0"/>
              <a:t>P-Score: Prepayment Score, predicts </a:t>
            </a:r>
            <a:r>
              <a:rPr lang="en-US" sz="1800" dirty="0"/>
              <a:t>the probability of voluntary prepayment over the next 12 months.</a:t>
            </a:r>
            <a:endParaRPr lang="en-US" altLang="zh-CN" sz="1800" dirty="0"/>
          </a:p>
          <a:p>
            <a:pPr marL="971550" lvl="1" indent="-514350">
              <a:lnSpc>
                <a:spcPct val="200000"/>
              </a:lnSpc>
              <a:buFont typeface="+mj-lt"/>
              <a:buAutoNum type="arabicPeriod"/>
            </a:pPr>
            <a:r>
              <a:rPr lang="en-US" altLang="zh-CN" sz="1800" dirty="0"/>
              <a:t>D-Score: Default Score, predicts </a:t>
            </a:r>
            <a:r>
              <a:rPr lang="en-US" sz="1800" dirty="0"/>
              <a:t>the probability of involuntary prepayment over the next 12 months.</a:t>
            </a:r>
            <a:endParaRPr lang="en-US" altLang="zh-CN" sz="1800" dirty="0"/>
          </a:p>
          <a:p>
            <a:pPr marL="971550" lvl="1" indent="-514350">
              <a:lnSpc>
                <a:spcPct val="200000"/>
              </a:lnSpc>
              <a:buFont typeface="+mj-lt"/>
              <a:buAutoNum type="arabicPeriod"/>
            </a:pPr>
            <a:r>
              <a:rPr lang="en-US" altLang="zh-CN" sz="1800" dirty="0"/>
              <a:t>Q-Score: Delinquent Score, predicts </a:t>
            </a:r>
            <a:r>
              <a:rPr lang="en-US" sz="1800" dirty="0"/>
              <a:t>the probability of 60+ days delinquent over the next 12 months.</a:t>
            </a:r>
            <a:endParaRPr lang="en-US" altLang="zh-CN" sz="1800" dirty="0"/>
          </a:p>
          <a:p>
            <a:pPr marL="971550" lvl="1" indent="-514350">
              <a:lnSpc>
                <a:spcPct val="200000"/>
              </a:lnSpc>
              <a:buFont typeface="+mj-lt"/>
              <a:buAutoNum type="arabicPeriod"/>
            </a:pPr>
            <a:r>
              <a:rPr lang="en-US" altLang="zh-CN" sz="1800" dirty="0"/>
              <a:t>B-Score: Buyout Score, predicts </a:t>
            </a:r>
            <a:r>
              <a:rPr lang="en-US" sz="1800" dirty="0"/>
              <a:t>the probability of buyout in over the next 12 months.</a:t>
            </a:r>
            <a:endParaRPr lang="en-US" altLang="zh-CN" sz="1800" dirty="0"/>
          </a:p>
          <a:p>
            <a:pPr>
              <a:lnSpc>
                <a:spcPct val="200000"/>
              </a:lnSpc>
            </a:pPr>
            <a:r>
              <a:rPr lang="en-US" altLang="zh-CN" sz="1800" dirty="0"/>
              <a:t>The higher the</a:t>
            </a:r>
            <a:r>
              <a:rPr lang="zh-CN" altLang="en-US" sz="1800" dirty="0"/>
              <a:t> </a:t>
            </a:r>
            <a:r>
              <a:rPr lang="en-US" altLang="zh-CN" sz="1800" dirty="0"/>
              <a:t>score, the lower the</a:t>
            </a:r>
            <a:r>
              <a:rPr lang="zh-CN" altLang="en-US" sz="1800" dirty="0"/>
              <a:t> </a:t>
            </a:r>
            <a:r>
              <a:rPr lang="en-US" altLang="zh-CN" sz="1800" dirty="0"/>
              <a:t>corresponding risk.</a:t>
            </a:r>
            <a:r>
              <a:rPr lang="zh-CN" altLang="en-US" sz="1800" dirty="0"/>
              <a:t> </a:t>
            </a:r>
            <a:endParaRPr lang="en-US" altLang="zh-CN" sz="1800" dirty="0"/>
          </a:p>
          <a:p>
            <a:r>
              <a:rPr lang="en-US" sz="1800" dirty="0"/>
              <a:t>The scoring model uses a host of the associated loan-level or pool-level characteristics as well as the macro economics including interest rate, home price index, etc. </a:t>
            </a:r>
            <a:endParaRPr lang="en-US" altLang="zh-CN" sz="1800" dirty="0"/>
          </a:p>
          <a:p>
            <a:pPr>
              <a:lnSpc>
                <a:spcPct val="200000"/>
              </a:lnSpc>
            </a:pPr>
            <a:r>
              <a:rPr lang="en-US" altLang="zh-CN" sz="1800" dirty="0"/>
              <a:t>Scores are available for all CPR &amp; CDR o</a:t>
            </a:r>
            <a:r>
              <a:rPr lang="en-US" sz="1800" dirty="0"/>
              <a:t>n-demand MBS data analytics</a:t>
            </a:r>
            <a:r>
              <a:rPr lang="en-US" altLang="zh-CN" sz="1800" dirty="0"/>
              <a:t>.</a:t>
            </a:r>
            <a:endParaRPr lang="zh-CN" alt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for Score Models</a:t>
            </a:r>
            <a:endParaRPr lang="en-US" dirty="0"/>
          </a:p>
        </p:txBody>
      </p:sp>
      <p:sp>
        <p:nvSpPr>
          <p:cNvPr id="3" name="Content Placeholder 2"/>
          <p:cNvSpPr>
            <a:spLocks noGrp="1"/>
          </p:cNvSpPr>
          <p:nvPr>
            <p:ph idx="1"/>
          </p:nvPr>
        </p:nvSpPr>
        <p:spPr>
          <a:xfrm>
            <a:off x="838200" y="1417661"/>
            <a:ext cx="10515600" cy="4351338"/>
          </a:xfrm>
        </p:spPr>
        <p:txBody>
          <a:bodyPr>
            <a:normAutofit/>
          </a:bodyPr>
          <a:lstStyle/>
          <a:p>
            <a:pPr>
              <a:lnSpc>
                <a:spcPct val="200000"/>
              </a:lnSpc>
            </a:pPr>
            <a:r>
              <a:rPr lang="en-US" sz="1800" dirty="0"/>
              <a:t>The variables for MBS risk score models are listed as below:</a:t>
            </a:r>
            <a:endParaRPr lang="en-US" altLang="zh-CN" sz="1800" dirty="0"/>
          </a:p>
        </p:txBody>
      </p:sp>
      <p:graphicFrame>
        <p:nvGraphicFramePr>
          <p:cNvPr id="5" name="Table 4"/>
          <p:cNvGraphicFramePr>
            <a:graphicFrameLocks noGrp="1"/>
          </p:cNvGraphicFramePr>
          <p:nvPr/>
        </p:nvGraphicFramePr>
        <p:xfrm>
          <a:off x="1770185" y="2014292"/>
          <a:ext cx="8651630" cy="4597521"/>
        </p:xfrm>
        <a:graphic>
          <a:graphicData uri="http://schemas.openxmlformats.org/drawingml/2006/table">
            <a:tbl>
              <a:tblPr>
                <a:tableStyleId>{5C22544A-7EE6-4342-B048-85BDC9FD1C3A}</a:tableStyleId>
              </a:tblPr>
              <a:tblGrid>
                <a:gridCol w="1376873"/>
                <a:gridCol w="3463170"/>
                <a:gridCol w="1376873"/>
                <a:gridCol w="2434714"/>
              </a:tblGrid>
              <a:tr h="270443">
                <a:tc>
                  <a:txBody>
                    <a:bodyPr/>
                    <a:lstStyle/>
                    <a:p>
                      <a:pPr algn="l" fontAlgn="ctr"/>
                      <a:r>
                        <a:rPr lang="en-US" sz="1200" b="1" u="none" strike="noStrike" dirty="0">
                          <a:effectLst/>
                        </a:rPr>
                        <a:t>Variable </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 Description </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b="1" u="none" strike="noStrike" dirty="0">
                          <a:effectLst/>
                        </a:rPr>
                        <a:t>Variable </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effectLst/>
                        </a:rPr>
                        <a:t> Description </a:t>
                      </a:r>
                      <a:endParaRPr lang="en-US" sz="1200" b="1" i="0" u="none" strike="noStrike" dirty="0">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Agency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dirty="0">
                          <a:effectLst/>
                        </a:rPr>
                        <a:t> Agency (GSE/GNMA/FHMA/FHLMC/Non-Agency)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Document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Document Type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OrigMo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Origination Date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PropType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Property Type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PerfMo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Performance Date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UnitNo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Number of Units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Time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Normalized Age; Time = Age/Term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Occupancy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Occupancy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Rate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Current Interest Rate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LoanType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Loan Type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FICO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FICO Score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State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Sate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Term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Loan Term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Season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Season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SATO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current SATO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AppValue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Appraisal Value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Loan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Original Loan Amount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SalePrice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Sale Price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SchPmt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 Scheduled Monthly Payment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Servicer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Servicer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LTV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Loan-to-Value Ratio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Seller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Seller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DTI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Debt-to-Income Ratio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NBorrower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Number of Borrowers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DiffRate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Rate Difference; DiffRate = Current - Original Int Rate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1stBuyer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1st Time Buyer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ProdType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Product Type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MInsPct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Mortgage Insurance Percentage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Purpose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Purpose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CLTV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Current Loan-to-Value Ratio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Channel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Channel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CCombLTV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Current Combined LTV </a:t>
                      </a:r>
                      <a:endParaRPr lang="en-US" sz="1200" b="0" i="0" u="none" strike="noStrike">
                        <a:solidFill>
                          <a:srgbClr val="000000"/>
                        </a:solidFill>
                        <a:effectLst/>
                        <a:latin typeface="Calibri" panose="020F0502020204030204" pitchFamily="34" charset="0"/>
                      </a:endParaRPr>
                    </a:p>
                  </a:txBody>
                  <a:tcPr marL="9525" marR="9525" marT="9525" marB="0" anchor="ctr"/>
                </a:tc>
              </a:tr>
              <a:tr h="254534">
                <a:tc>
                  <a:txBody>
                    <a:bodyPr/>
                    <a:lstStyle/>
                    <a:p>
                      <a:pPr algn="l" fontAlgn="ctr"/>
                      <a:r>
                        <a:rPr lang="en-US" sz="1200" u="none" strike="noStrike">
                          <a:effectLst/>
                        </a:rPr>
                        <a:t>CombLTV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a:effectLst/>
                        </a:rPr>
                        <a:t> Original Combined LTV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EIT </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 Economic Incentive at Time T, in bps </a:t>
                      </a:r>
                      <a:endParaRPr lang="en-US" sz="12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Score Trend</a:t>
            </a:r>
            <a:endParaRPr lang="en-US" dirty="0"/>
          </a:p>
        </p:txBody>
      </p:sp>
      <p:sp>
        <p:nvSpPr>
          <p:cNvPr id="3" name="Content Placeholder 2"/>
          <p:cNvSpPr>
            <a:spLocks noGrp="1"/>
          </p:cNvSpPr>
          <p:nvPr>
            <p:ph idx="1"/>
          </p:nvPr>
        </p:nvSpPr>
        <p:spPr>
          <a:xfrm>
            <a:off x="838200" y="1459863"/>
            <a:ext cx="10515600" cy="4351338"/>
          </a:xfrm>
        </p:spPr>
        <p:txBody>
          <a:bodyPr>
            <a:normAutofit/>
          </a:bodyPr>
          <a:lstStyle/>
          <a:p>
            <a:r>
              <a:rPr lang="en-US" altLang="zh-CN" sz="1600" dirty="0"/>
              <a:t>Below is a POD pool level sample UBCohort to query the 4 scores:</a:t>
            </a:r>
            <a:endParaRPr lang="en-US" altLang="zh-CN" sz="1600" dirty="0"/>
          </a:p>
          <a:p>
            <a:pPr marL="0" indent="0">
              <a:buNone/>
            </a:pPr>
            <a:r>
              <a:rPr lang="en-US" sz="1600" dirty="0"/>
              <a:t>Type=</a:t>
            </a:r>
            <a:r>
              <a:rPr lang="en-US" sz="1600" dirty="0" err="1"/>
              <a:t>timeSeriesBy,x</a:t>
            </a:r>
            <a:r>
              <a:rPr lang="en-US" sz="1600" dirty="0"/>
              <a:t>=</a:t>
            </a:r>
            <a:r>
              <a:rPr lang="en-US" sz="1600" dirty="0" err="1"/>
              <a:t>asofdate</a:t>
            </a:r>
            <a:r>
              <a:rPr lang="en-US" sz="1600" dirty="0"/>
              <a:t>, </a:t>
            </a:r>
            <a:r>
              <a:rPr lang="en-US" sz="1600" dirty="0" err="1"/>
              <a:t>NonBlank</a:t>
            </a:r>
            <a:r>
              <a:rPr lang="en-US" sz="1600" dirty="0"/>
              <a:t>=yes, </a:t>
            </a:r>
            <a:r>
              <a:rPr lang="en-US" sz="1600" dirty="0" err="1"/>
              <a:t>KeepByVarOrder</a:t>
            </a:r>
            <a:r>
              <a:rPr lang="en-US" sz="1600" dirty="0"/>
              <a:t>=1/y=</a:t>
            </a:r>
            <a:r>
              <a:rPr lang="en-US" sz="1600" dirty="0" err="1"/>
              <a:t>currb:origb:RScore:Dscore:Bscore:QScore</a:t>
            </a:r>
            <a:r>
              <a:rPr lang="en-US" sz="1600" dirty="0"/>
              <a:t>, </a:t>
            </a:r>
            <a:r>
              <a:rPr lang="en-US" sz="1600" dirty="0" err="1"/>
              <a:t>DateWindowPeriod</a:t>
            </a:r>
            <a:r>
              <a:rPr lang="en-US" sz="1600" dirty="0"/>
              <a:t>=current-35:current, </a:t>
            </a:r>
            <a:r>
              <a:rPr lang="en-US" sz="1600" dirty="0" err="1"/>
              <a:t>Product_by</a:t>
            </a:r>
            <a:r>
              <a:rPr lang="en-US" sz="1600" dirty="0"/>
              <a:t>=</a:t>
            </a:r>
            <a:r>
              <a:rPr lang="en-US" sz="1600" dirty="0" err="1"/>
              <a:t>list:grid:fn_fix_all:fh_fix_all:gn_fix_all</a:t>
            </a:r>
            <a:r>
              <a:rPr lang="en-US" sz="1600" dirty="0"/>
              <a:t>, </a:t>
            </a:r>
            <a:r>
              <a:rPr lang="en-US" sz="1600" dirty="0" err="1"/>
              <a:t>JointDistribution</a:t>
            </a:r>
            <a:r>
              <a:rPr lang="en-US" sz="1600" dirty="0"/>
              <a:t>=</a:t>
            </a:r>
            <a:r>
              <a:rPr lang="en-US" sz="1600" dirty="0" err="1"/>
              <a:t>Product_by</a:t>
            </a:r>
            <a:r>
              <a:rPr lang="en-US" sz="1600" dirty="0"/>
              <a:t>,</a:t>
            </a:r>
            <a:endParaRPr lang="en-US" sz="1600" dirty="0"/>
          </a:p>
          <a:p>
            <a:pPr algn="just"/>
            <a:r>
              <a:rPr lang="en-US" sz="1600" dirty="0"/>
              <a:t>Taking </a:t>
            </a:r>
            <a:r>
              <a:rPr lang="en-US" sz="1600" dirty="0" err="1"/>
              <a:t>PScore</a:t>
            </a:r>
            <a:r>
              <a:rPr lang="en-US" sz="1600" dirty="0"/>
              <a:t> and </a:t>
            </a:r>
            <a:r>
              <a:rPr lang="en-US" sz="1600" dirty="0" err="1"/>
              <a:t>DScore</a:t>
            </a:r>
            <a:r>
              <a:rPr lang="en-US" sz="1600" dirty="0"/>
              <a:t> as an example, the historical trend of FNMA, FHLMC and GNMA in the past 3 years is shown in the chart below. We can see that the </a:t>
            </a:r>
            <a:r>
              <a:rPr lang="en-US" sz="1600" dirty="0" err="1"/>
              <a:t>PScore</a:t>
            </a:r>
            <a:r>
              <a:rPr lang="en-US" sz="1600" dirty="0"/>
              <a:t> shows an upward trend since late 2021, indicating that the probability of prepayment in the next 12 months will decrease. The </a:t>
            </a:r>
            <a:r>
              <a:rPr lang="en-US" sz="1600" dirty="0" err="1"/>
              <a:t>DScore</a:t>
            </a:r>
            <a:r>
              <a:rPr lang="en-US" sz="1600" dirty="0"/>
              <a:t> is increasing steadily, indicating that the probability of default in the next 12 months will also decrease. Both trends are consistent with the Fed’s raising benchmark interest rates behavior. With both the prepayment and the default risk reduced, there is a high probability that the price of MBS bonds is going to rise, so now is a good time to buy MBS bonds.</a:t>
            </a:r>
            <a:endParaRPr lang="zh-CN" altLang="en-US" sz="1600" dirty="0"/>
          </a:p>
        </p:txBody>
      </p:sp>
      <p:grpSp>
        <p:nvGrpSpPr>
          <p:cNvPr id="7" name="Group 6"/>
          <p:cNvGrpSpPr/>
          <p:nvPr/>
        </p:nvGrpSpPr>
        <p:grpSpPr>
          <a:xfrm>
            <a:off x="1473485" y="3875600"/>
            <a:ext cx="9241856" cy="2784361"/>
            <a:chOff x="1473485" y="3875600"/>
            <a:chExt cx="9241856" cy="2784361"/>
          </a:xfrm>
        </p:grpSpPr>
        <p:pic>
          <p:nvPicPr>
            <p:cNvPr id="4" name="Picture 3" descr="Chart, line chart&#10;&#10;Description automatically generated"/>
            <p:cNvPicPr>
              <a:picLocks noChangeAspect="1"/>
            </p:cNvPicPr>
            <p:nvPr/>
          </p:nvPicPr>
          <p:blipFill>
            <a:blip r:embed="rId1"/>
            <a:stretch>
              <a:fillRect/>
            </a:stretch>
          </p:blipFill>
          <p:spPr>
            <a:xfrm>
              <a:off x="1473485" y="3875600"/>
              <a:ext cx="9241856" cy="2784361"/>
            </a:xfrm>
            <a:prstGeom prst="rect">
              <a:avLst/>
            </a:prstGeom>
          </p:spPr>
        </p:pic>
        <p:sp>
          <p:nvSpPr>
            <p:cNvPr id="5" name="Rectangle 4"/>
            <p:cNvSpPr/>
            <p:nvPr/>
          </p:nvSpPr>
          <p:spPr>
            <a:xfrm>
              <a:off x="3439486" y="3875600"/>
              <a:ext cx="805343" cy="2098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err="1"/>
                <a:t>PScore</a:t>
              </a:r>
              <a:endParaRPr lang="en-US" sz="1400" dirty="0"/>
            </a:p>
          </p:txBody>
        </p:sp>
        <p:sp>
          <p:nvSpPr>
            <p:cNvPr id="6" name="Rectangle 5"/>
            <p:cNvSpPr/>
            <p:nvPr/>
          </p:nvSpPr>
          <p:spPr>
            <a:xfrm>
              <a:off x="8113552" y="3876884"/>
              <a:ext cx="805343" cy="2098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err="1"/>
                <a:t>DScore</a:t>
              </a:r>
              <a:endParaRPr lang="en-US" sz="1400"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t>
            </a:r>
            <a:r>
              <a:rPr lang="en-US" altLang="zh-CN" dirty="0" err="1"/>
              <a:t>core</a:t>
            </a:r>
            <a:r>
              <a:rPr lang="en-US" altLang="zh-CN" dirty="0"/>
              <a:t> And The Applications</a:t>
            </a:r>
            <a:endParaRPr lang="en-US" dirty="0"/>
          </a:p>
        </p:txBody>
      </p:sp>
      <p:sp>
        <p:nvSpPr>
          <p:cNvPr id="3" name="Content Placeholder 2"/>
          <p:cNvSpPr>
            <a:spLocks noGrp="1"/>
          </p:cNvSpPr>
          <p:nvPr>
            <p:ph idx="1"/>
          </p:nvPr>
        </p:nvSpPr>
        <p:spPr>
          <a:xfrm>
            <a:off x="838200" y="1459863"/>
            <a:ext cx="10515600" cy="4701786"/>
          </a:xfrm>
        </p:spPr>
        <p:txBody>
          <a:bodyPr>
            <a:normAutofit/>
          </a:bodyPr>
          <a:lstStyle/>
          <a:p>
            <a:pPr algn="just"/>
            <a:r>
              <a:rPr lang="en-US" sz="1800" dirty="0"/>
              <a:t>We also developed a bond pricing tool - </a:t>
            </a:r>
            <a:r>
              <a:rPr lang="en-US" sz="1800" dirty="0" err="1"/>
              <a:t>MScore</a:t>
            </a:r>
            <a:r>
              <a:rPr lang="en-US" sz="1800" dirty="0"/>
              <a:t>. </a:t>
            </a:r>
            <a:r>
              <a:rPr lang="en-US" sz="1800" dirty="0" err="1"/>
              <a:t>MScore</a:t>
            </a:r>
            <a:r>
              <a:rPr lang="en-US" sz="1800" dirty="0"/>
              <a:t> is based on the five risk scores as well as some bond characteristics, with a range from 100 to 999. The higher the score, the more likely the bond has a high yield. </a:t>
            </a:r>
            <a:endParaRPr lang="en-US" sz="1800" dirty="0"/>
          </a:p>
          <a:p>
            <a:pPr algn="just"/>
            <a:r>
              <a:rPr lang="en-US" sz="1800" dirty="0" err="1"/>
              <a:t>MScore</a:t>
            </a:r>
            <a:r>
              <a:rPr lang="en-US" sz="1800" dirty="0"/>
              <a:t> is a convex combination of </a:t>
            </a:r>
            <a:r>
              <a:rPr lang="en-US" sz="1800" dirty="0" err="1"/>
              <a:t>PScore</a:t>
            </a:r>
            <a:r>
              <a:rPr lang="en-US" sz="1800" dirty="0"/>
              <a:t>, </a:t>
            </a:r>
            <a:r>
              <a:rPr lang="en-US" sz="1800" dirty="0" err="1"/>
              <a:t>DScore</a:t>
            </a:r>
            <a:r>
              <a:rPr lang="en-US" sz="1800" dirty="0"/>
              <a:t>, </a:t>
            </a:r>
            <a:r>
              <a:rPr lang="en-US" sz="1800" dirty="0" err="1"/>
              <a:t>RScore</a:t>
            </a:r>
            <a:r>
              <a:rPr lang="en-US" sz="1800" dirty="0"/>
              <a:t>, </a:t>
            </a:r>
            <a:r>
              <a:rPr lang="en-US" sz="1800" dirty="0" err="1"/>
              <a:t>BScore</a:t>
            </a:r>
            <a:r>
              <a:rPr lang="en-US" sz="1800" dirty="0"/>
              <a:t>, </a:t>
            </a:r>
            <a:r>
              <a:rPr lang="en-US" sz="1800" dirty="0" err="1"/>
              <a:t>QScore</a:t>
            </a:r>
            <a:r>
              <a:rPr lang="en-US" sz="1800" dirty="0"/>
              <a:t>, number of loans, weighted average maturity, and current over-coefficient.</a:t>
            </a:r>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endParaRPr lang="en-US" sz="1800" dirty="0"/>
          </a:p>
          <a:p>
            <a:pPr algn="just"/>
            <a:r>
              <a:rPr lang="en-US" sz="1800" dirty="0"/>
              <a:t>Combined the </a:t>
            </a:r>
            <a:r>
              <a:rPr lang="en-US" sz="1800" dirty="0" err="1"/>
              <a:t>MScore</a:t>
            </a:r>
            <a:r>
              <a:rPr lang="en-US" sz="1800" dirty="0"/>
              <a:t> with the TBA price, each </a:t>
            </a:r>
            <a:r>
              <a:rPr lang="en-US" sz="1800" dirty="0" err="1"/>
              <a:t>PassThrough</a:t>
            </a:r>
            <a:r>
              <a:rPr lang="en-US" sz="1800" dirty="0"/>
              <a:t> bond can be priced.</a:t>
            </a:r>
            <a:endParaRPr lang="en-US" altLang="zh-CN" sz="1800" dirty="0"/>
          </a:p>
        </p:txBody>
      </p:sp>
      <p:pic>
        <p:nvPicPr>
          <p:cNvPr id="5"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4186" y="2964764"/>
            <a:ext cx="9345534" cy="20456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Pricing Example</a:t>
            </a:r>
            <a:endParaRPr lang="en-US" dirty="0"/>
          </a:p>
        </p:txBody>
      </p:sp>
      <p:sp>
        <p:nvSpPr>
          <p:cNvPr id="3" name="Content Placeholder 2"/>
          <p:cNvSpPr>
            <a:spLocks noGrp="1"/>
          </p:cNvSpPr>
          <p:nvPr>
            <p:ph idx="1"/>
          </p:nvPr>
        </p:nvSpPr>
        <p:spPr>
          <a:xfrm>
            <a:off x="838200" y="1459863"/>
            <a:ext cx="10515600" cy="4351338"/>
          </a:xfrm>
        </p:spPr>
        <p:txBody>
          <a:bodyPr>
            <a:normAutofit/>
          </a:bodyPr>
          <a:lstStyle/>
          <a:p>
            <a:r>
              <a:rPr lang="en-US" sz="1800" dirty="0"/>
              <a:t>Every trading day, there are about 5,000 </a:t>
            </a:r>
            <a:r>
              <a:rPr lang="en-US" sz="1800" dirty="0" err="1"/>
              <a:t>PassThrough</a:t>
            </a:r>
            <a:r>
              <a:rPr lang="en-US" sz="1800" dirty="0"/>
              <a:t> bonds tradable in the secondary market, with about $93.6B total amount. The table below shows the top 5 sellers on July 1, 2022:</a:t>
            </a:r>
            <a:endParaRPr lang="en-US" altLang="zh-CN" sz="1800" dirty="0"/>
          </a:p>
          <a:p>
            <a:endParaRPr lang="en-US" altLang="zh-CN" sz="1800" dirty="0"/>
          </a:p>
          <a:p>
            <a:endParaRPr lang="en-US" altLang="zh-CN" sz="1800" dirty="0"/>
          </a:p>
          <a:p>
            <a:pPr marL="0" indent="0">
              <a:buNone/>
            </a:pPr>
            <a:endParaRPr lang="en-US" altLang="zh-CN" sz="1800" dirty="0"/>
          </a:p>
          <a:p>
            <a:pPr marL="0" indent="0">
              <a:buNone/>
            </a:pPr>
            <a:endParaRPr lang="en-US" altLang="zh-CN" sz="1800" dirty="0"/>
          </a:p>
          <a:p>
            <a:r>
              <a:rPr lang="en-US" sz="1800" dirty="0"/>
              <a:t>We calculate the </a:t>
            </a:r>
            <a:r>
              <a:rPr lang="en-US" sz="1800" dirty="0" err="1"/>
              <a:t>MScore</a:t>
            </a:r>
            <a:r>
              <a:rPr lang="en-US" sz="1800" dirty="0"/>
              <a:t> for each bond everyday. Based on the </a:t>
            </a:r>
            <a:r>
              <a:rPr lang="en-US" sz="1800" dirty="0" err="1"/>
              <a:t>MScore</a:t>
            </a:r>
            <a:r>
              <a:rPr lang="en-US" sz="1800" dirty="0"/>
              <a:t>, we calculate the bid price for each bond. Below is a sample result for July 1, 2022 bonds:</a:t>
            </a:r>
            <a:endParaRPr lang="zh-CN" altLang="en-US" sz="1800" dirty="0"/>
          </a:p>
        </p:txBody>
      </p:sp>
      <p:graphicFrame>
        <p:nvGraphicFramePr>
          <p:cNvPr id="6" name="表格 13"/>
          <p:cNvGraphicFramePr>
            <a:graphicFrameLocks noGrp="1"/>
          </p:cNvGraphicFramePr>
          <p:nvPr/>
        </p:nvGraphicFramePr>
        <p:xfrm>
          <a:off x="2391508" y="2076377"/>
          <a:ext cx="7934178" cy="1371240"/>
        </p:xfrm>
        <a:graphic>
          <a:graphicData uri="http://schemas.openxmlformats.org/drawingml/2006/table">
            <a:tbl>
              <a:tblPr>
                <a:tableStyleId>{5C22544A-7EE6-4342-B048-85BDC9FD1C3A}</a:tableStyleId>
              </a:tblPr>
              <a:tblGrid>
                <a:gridCol w="3289460"/>
                <a:gridCol w="2131570"/>
                <a:gridCol w="2513148"/>
              </a:tblGrid>
              <a:tr h="228540">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Seller</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Number of Bonds</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en-US" altLang="zh-CN" sz="1400" b="1" u="none" strike="noStrike" dirty="0">
                          <a:effectLst/>
                        </a:rPr>
                        <a:t>Current Balance</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r>
              <a:tr h="228540">
                <a:tc>
                  <a:txBody>
                    <a:bodyPr/>
                    <a:lstStyle/>
                    <a:p>
                      <a:pPr algn="ctr" fontAlgn="b"/>
                      <a:r>
                        <a:rPr lang="en-US" sz="1400" u="none" strike="noStrike" dirty="0">
                          <a:effectLst/>
                        </a:rPr>
                        <a:t>JP Morgan</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a:effectLst/>
                        </a:rPr>
                        <a:t>         </a:t>
                      </a:r>
                      <a:r>
                        <a:rPr lang="en-US" altLang="zh-CN" sz="1400" u="none" strike="noStrike">
                          <a:effectLst/>
                        </a:rPr>
                        <a:t>226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a:effectLst/>
                        </a:rPr>
                        <a:t>   </a:t>
                      </a:r>
                      <a:r>
                        <a:rPr lang="en-US" altLang="zh-CN" sz="1400" u="none" strike="noStrike">
                          <a:effectLst/>
                        </a:rPr>
                        <a:t>13,371,651,759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r>
              <a:tr h="228540">
                <a:tc>
                  <a:txBody>
                    <a:bodyPr/>
                    <a:lstStyle/>
                    <a:p>
                      <a:pPr algn="ctr" fontAlgn="b"/>
                      <a:r>
                        <a:rPr lang="en-US" sz="1400" u="none" strike="noStrike" dirty="0">
                          <a:effectLst/>
                        </a:rPr>
                        <a:t>Morgan Stanley</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dirty="0">
                          <a:effectLst/>
                        </a:rPr>
                        <a:t>         </a:t>
                      </a:r>
                      <a:r>
                        <a:rPr lang="en-US" altLang="zh-CN" sz="1400" u="none" strike="noStrike" dirty="0">
                          <a:effectLst/>
                        </a:rPr>
                        <a:t>664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a:effectLst/>
                        </a:rPr>
                        <a:t>   </a:t>
                      </a:r>
                      <a:r>
                        <a:rPr lang="en-US" altLang="zh-CN" sz="1400" u="none" strike="noStrike">
                          <a:effectLst/>
                        </a:rPr>
                        <a:t>12,078,796,723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r>
              <a:tr h="228540">
                <a:tc>
                  <a:txBody>
                    <a:bodyPr/>
                    <a:lstStyle/>
                    <a:p>
                      <a:pPr algn="ctr" fontAlgn="b"/>
                      <a:r>
                        <a:rPr lang="en-US" sz="1400" u="none" strike="noStrike">
                          <a:effectLst/>
                        </a:rPr>
                        <a:t>Wells Fargo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dirty="0">
                          <a:effectLst/>
                        </a:rPr>
                        <a:t>         </a:t>
                      </a:r>
                      <a:r>
                        <a:rPr lang="en-US" altLang="zh-CN" sz="1400" u="none" strike="noStrike" dirty="0">
                          <a:effectLst/>
                        </a:rPr>
                        <a:t>238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a:effectLst/>
                        </a:rPr>
                        <a:t>   </a:t>
                      </a:r>
                      <a:r>
                        <a:rPr lang="en-US" altLang="zh-CN" sz="1400" u="none" strike="noStrike">
                          <a:effectLst/>
                        </a:rPr>
                        <a:t>10,042,068,653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r>
              <a:tr h="228540">
                <a:tc>
                  <a:txBody>
                    <a:bodyPr/>
                    <a:lstStyle/>
                    <a:p>
                      <a:pPr algn="ctr" fontAlgn="b"/>
                      <a:r>
                        <a:rPr lang="en-US" sz="1400" u="none" strike="noStrike">
                          <a:effectLst/>
                        </a:rPr>
                        <a:t>Citigroup Global Markets, Inc.</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a:effectLst/>
                        </a:rPr>
                        <a:t>         </a:t>
                      </a:r>
                      <a:r>
                        <a:rPr lang="en-US" altLang="zh-CN" sz="1400" u="none" strike="noStrike">
                          <a:effectLst/>
                        </a:rPr>
                        <a:t>317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dirty="0">
                          <a:effectLst/>
                        </a:rPr>
                        <a:t>     </a:t>
                      </a:r>
                      <a:r>
                        <a:rPr lang="en-US" altLang="zh-CN" sz="1400" u="none" strike="noStrike" dirty="0">
                          <a:effectLst/>
                        </a:rPr>
                        <a:t>8,448,217,412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r>
              <a:tr h="228540">
                <a:tc>
                  <a:txBody>
                    <a:bodyPr/>
                    <a:lstStyle/>
                    <a:p>
                      <a:pPr algn="ctr" fontAlgn="b"/>
                      <a:r>
                        <a:rPr lang="fr-FR" sz="1400" u="none" strike="noStrike" dirty="0" err="1">
                          <a:effectLst/>
                        </a:rPr>
                        <a:t>Credit</a:t>
                      </a:r>
                      <a:r>
                        <a:rPr lang="fr-FR" sz="1400" u="none" strike="noStrike" dirty="0">
                          <a:effectLst/>
                        </a:rPr>
                        <a:t> Suisse Securities (USA) LLC</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a:effectLst/>
                        </a:rPr>
                        <a:t>         </a:t>
                      </a:r>
                      <a:r>
                        <a:rPr lang="en-US" altLang="zh-CN" sz="1400" u="none" strike="noStrike">
                          <a:effectLst/>
                        </a:rPr>
                        <a:t>190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3" marR="9523" marT="9523" marB="0" anchor="b"/>
                </a:tc>
                <a:tc>
                  <a:txBody>
                    <a:bodyPr/>
                    <a:lstStyle/>
                    <a:p>
                      <a:pPr algn="ctr" fontAlgn="b"/>
                      <a:r>
                        <a:rPr lang="zh-CN" altLang="en-US" sz="1400" u="none" strike="noStrike" dirty="0">
                          <a:effectLst/>
                        </a:rPr>
                        <a:t>     </a:t>
                      </a:r>
                      <a:r>
                        <a:rPr lang="en-US" altLang="zh-CN" sz="1400" u="none" strike="noStrike" dirty="0">
                          <a:effectLst/>
                        </a:rPr>
                        <a:t>8,359,014,727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3" marR="9523" marT="9523" marB="0" anchor="b"/>
                </a:tc>
              </a:tr>
            </a:tbl>
          </a:graphicData>
        </a:graphic>
      </p:graphicFrame>
      <p:graphicFrame>
        <p:nvGraphicFramePr>
          <p:cNvPr id="7" name="表格 16"/>
          <p:cNvGraphicFramePr>
            <a:graphicFrameLocks noGrp="1"/>
          </p:cNvGraphicFramePr>
          <p:nvPr/>
        </p:nvGraphicFramePr>
        <p:xfrm>
          <a:off x="225084" y="4144567"/>
          <a:ext cx="11752910" cy="2500201"/>
        </p:xfrm>
        <a:graphic>
          <a:graphicData uri="http://schemas.openxmlformats.org/drawingml/2006/table">
            <a:tbl>
              <a:tblPr>
                <a:tableStyleId>{5C22544A-7EE6-4342-B048-85BDC9FD1C3A}</a:tableStyleId>
              </a:tblPr>
              <a:tblGrid>
                <a:gridCol w="1156319"/>
                <a:gridCol w="1269131"/>
                <a:gridCol w="1410145"/>
                <a:gridCol w="1518749"/>
                <a:gridCol w="1286484"/>
                <a:gridCol w="1127366"/>
                <a:gridCol w="1038859"/>
                <a:gridCol w="589559"/>
                <a:gridCol w="1178149"/>
                <a:gridCol w="1178149"/>
              </a:tblGrid>
              <a:tr h="227291">
                <a:tc>
                  <a:txBody>
                    <a:bodyPr/>
                    <a:lstStyle/>
                    <a:p>
                      <a:pPr algn="ctr" fontAlgn="b"/>
                      <a:r>
                        <a:rPr lang="en-US" sz="1400" b="1" i="0" u="none" strike="noStrike" dirty="0">
                          <a:solidFill>
                            <a:srgbClr val="000000"/>
                          </a:solidFill>
                          <a:effectLst/>
                          <a:latin typeface="等线" panose="02010600030101010101" pitchFamily="2" charset="-122"/>
                          <a:ea typeface="等线" panose="02010600030101010101" pitchFamily="2" charset="-122"/>
                        </a:rPr>
                        <a:t>CUSIP</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Time</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Seller</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Original Balance</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u="none" strike="noStrike" dirty="0">
                          <a:effectLst/>
                        </a:rPr>
                        <a:t>Current Balance</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Product</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u="none" strike="noStrike" dirty="0">
                          <a:effectLst/>
                        </a:rPr>
                        <a:t>Interest Rate</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b="1" u="none" strike="noStrike">
                          <a:effectLst/>
                        </a:rPr>
                        <a:t>MScore</a:t>
                      </a:r>
                      <a:endParaRPr lang="en-US" sz="1400" b="1"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u="none" strike="noStrike" dirty="0">
                          <a:effectLst/>
                        </a:rPr>
                        <a:t>Ask</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b="1" i="0" u="none" strike="noStrike" dirty="0">
                          <a:solidFill>
                            <a:srgbClr val="000000"/>
                          </a:solidFill>
                          <a:effectLst/>
                          <a:latin typeface="等线" panose="02010600030101010101" pitchFamily="2" charset="-122"/>
                          <a:ea typeface="等线" panose="02010600030101010101" pitchFamily="2" charset="-122"/>
                        </a:rPr>
                        <a:t>Bid</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36179UQ70</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2022/7/1 6:24</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Wells Fargo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139,314,129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16,427,344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G2 30-Year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5</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524</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103.312500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103.090050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3132DM5Q4</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2022/7/1 6:24</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Wells Fargo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24,150,000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23,813,705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FH 30-Year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2.5</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670</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90.062500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90.022500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3140QDU36</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2022/7/1 6:24</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Wells Fargo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80,861,914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48,266,032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FN 30-Year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3</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615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93.765625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93.725625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3132A8SY6</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2022/7/1 5:36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JP Morgan</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dirty="0">
                          <a:effectLst/>
                        </a:rPr>
                        <a:t>       </a:t>
                      </a:r>
                      <a:r>
                        <a:rPr lang="en-US" altLang="zh-CN" sz="1400" u="none" strike="noStrike" dirty="0">
                          <a:effectLst/>
                        </a:rPr>
                        <a:t>2,698,255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916,989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FH 15-Year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695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95.562500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95.522500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3140LXE43</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2022/7/1 5:36</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dirty="0">
                          <a:effectLst/>
                        </a:rPr>
                        <a:t>JP Morgan</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5,716,725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5,716,725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FN 15-Year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3.5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624</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99.734375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99.694375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3133BET78</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2022/7/1 5:36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JP Morgan</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dirty="0">
                          <a:effectLst/>
                        </a:rPr>
                        <a:t>       </a:t>
                      </a:r>
                      <a:r>
                        <a:rPr lang="en-US" altLang="zh-CN" sz="1400" u="none" strike="noStrike" dirty="0">
                          <a:effectLst/>
                        </a:rPr>
                        <a:t>6,802,476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6,802,476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FH 30-Year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566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103.468750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103.246300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3132D6BR0</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2022/7/1 5:42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Morgan Stanley</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6,363,719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6,243,577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FH 15-Year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715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93.328125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93.288125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3140X6ST9</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2022/7/1 5:42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Morgan Stanley</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dirty="0">
                          <a:effectLst/>
                        </a:rPr>
                        <a:t>   </a:t>
                      </a:r>
                      <a:r>
                        <a:rPr lang="en-US" altLang="zh-CN" sz="1400" u="none" strike="noStrike" dirty="0">
                          <a:effectLst/>
                        </a:rPr>
                        <a:t>226,398,256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128,925,429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FN 30-Year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3.5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681</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98.437500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97.893950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3133BANN7</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2022/7/1 5:42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Morgan Stanley</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dirty="0">
                          <a:effectLst/>
                        </a:rPr>
                        <a:t>       </a:t>
                      </a:r>
                      <a:r>
                        <a:rPr lang="en-US" altLang="zh-CN" sz="1400" u="none" strike="noStrike" dirty="0">
                          <a:effectLst/>
                        </a:rPr>
                        <a:t>3,899,372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a:effectLst/>
                        </a:rPr>
                        <a:t>       </a:t>
                      </a:r>
                      <a:r>
                        <a:rPr lang="en-US" altLang="zh-CN" sz="1400" u="none" strike="noStrike">
                          <a:effectLst/>
                        </a:rPr>
                        <a:t>3,885,346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a:effectLst/>
                        </a:rPr>
                        <a:t>FH 30-Year</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3</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a:effectLst/>
                        </a:rPr>
                        <a:t>655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a:effectLst/>
                        </a:rPr>
                        <a:t>93.796875 </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93.756875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r h="227291">
                <a:tc>
                  <a:txBody>
                    <a:bodyPr/>
                    <a:lstStyle/>
                    <a:p>
                      <a:pPr algn="ctr" fontAlgn="b"/>
                      <a:r>
                        <a:rPr lang="en-US" sz="1400" u="none" strike="noStrike">
                          <a:effectLst/>
                        </a:rPr>
                        <a:t>3620AL7M0</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2022/7/1 5:42</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dirty="0">
                          <a:effectLst/>
                        </a:rPr>
                        <a:t>Morgan Stanley</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dirty="0">
                          <a:effectLst/>
                        </a:rPr>
                        <a:t>          </a:t>
                      </a:r>
                      <a:r>
                        <a:rPr lang="en-US" altLang="zh-CN" sz="1400" u="none" strike="noStrike" dirty="0">
                          <a:effectLst/>
                        </a:rPr>
                        <a:t>300,000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zh-CN" altLang="en-US" sz="1400" u="none" strike="noStrike" dirty="0">
                          <a:effectLst/>
                        </a:rPr>
                        <a:t>            </a:t>
                      </a:r>
                      <a:r>
                        <a:rPr lang="en-US" altLang="zh-CN" sz="1400" u="none" strike="noStrike" dirty="0">
                          <a:effectLst/>
                        </a:rPr>
                        <a:t>24,557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sz="1400" u="none" strike="noStrike" dirty="0">
                          <a:effectLst/>
                        </a:rPr>
                        <a:t>G1 30-Year</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5</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ctr" fontAlgn="b"/>
                      <a:r>
                        <a:rPr lang="en-US" altLang="zh-CN" sz="1400" u="none" strike="noStrike" dirty="0">
                          <a:effectLst/>
                        </a:rPr>
                        <a:t>444</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106.500000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c>
                  <a:txBody>
                    <a:bodyPr/>
                    <a:lstStyle/>
                    <a:p>
                      <a:pPr algn="r" fontAlgn="b"/>
                      <a:r>
                        <a:rPr lang="en-US" altLang="zh-CN" sz="1400" u="none" strike="noStrike" dirty="0">
                          <a:effectLst/>
                        </a:rPr>
                        <a:t>104.969262 </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471" marR="9471" marT="9471" marB="0" anchor="b"/>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Trend</a:t>
            </a:r>
            <a:endParaRPr lang="en-US" dirty="0"/>
          </a:p>
        </p:txBody>
      </p:sp>
      <p:sp>
        <p:nvSpPr>
          <p:cNvPr id="3" name="Content Placeholder 2"/>
          <p:cNvSpPr>
            <a:spLocks noGrp="1"/>
          </p:cNvSpPr>
          <p:nvPr>
            <p:ph idx="1"/>
          </p:nvPr>
        </p:nvSpPr>
        <p:spPr>
          <a:xfrm>
            <a:off x="838200" y="1459863"/>
            <a:ext cx="10515600" cy="4351338"/>
          </a:xfrm>
        </p:spPr>
        <p:txBody>
          <a:bodyPr>
            <a:normAutofit/>
          </a:bodyPr>
          <a:lstStyle/>
          <a:p>
            <a:pPr algn="just"/>
            <a:r>
              <a:rPr lang="en-US" sz="1800" dirty="0"/>
              <a:t>The MBS bond price and the U.S. Treasury bond yield are negatively correlated. The chart below shows the trend of both since 2019. We can see that the 10-year US treasury bond yield is currently high, while the MBS bond price is at a low level.</a:t>
            </a:r>
            <a:endParaRPr lang="en-US" altLang="zh-CN" sz="1800" dirty="0"/>
          </a:p>
        </p:txBody>
      </p:sp>
      <p:pic>
        <p:nvPicPr>
          <p:cNvPr id="6"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04655" y="2335209"/>
            <a:ext cx="8782689" cy="41646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9865659" cy="689124"/>
          </a:xfrm>
        </p:spPr>
        <p:txBody>
          <a:bodyPr>
            <a:normAutofit/>
          </a:bodyPr>
          <a:lstStyle/>
          <a:p>
            <a:pPr algn="ctr"/>
            <a:r>
              <a:rPr lang="en-US" sz="2800"/>
              <a:t>About CPR &amp; CDR</a:t>
            </a:r>
            <a:endParaRPr lang="en-US" sz="2800"/>
          </a:p>
        </p:txBody>
      </p:sp>
      <p:sp>
        <p:nvSpPr>
          <p:cNvPr id="3" name="Content Placeholder 2"/>
          <p:cNvSpPr>
            <a:spLocks noGrp="1"/>
          </p:cNvSpPr>
          <p:nvPr>
            <p:ph idx="1"/>
          </p:nvPr>
        </p:nvSpPr>
        <p:spPr/>
        <p:txBody>
          <a:bodyPr>
            <a:normAutofit/>
          </a:bodyPr>
          <a:lstStyle/>
          <a:p>
            <a:r>
              <a:rPr lang="en-US" sz="2000"/>
              <a:t>Established in year 2000 in San Jose, California. </a:t>
            </a:r>
            <a:endParaRPr lang="en-US" sz="2000"/>
          </a:p>
          <a:p>
            <a:r>
              <a:rPr lang="en-US" sz="2000"/>
              <a:t>We are a TechFin company specializing in the big Artificial Intelligence data engine driven prepayment analytics.</a:t>
            </a:r>
            <a:endParaRPr lang="en-US" sz="2000"/>
          </a:p>
          <a:p>
            <a:r>
              <a:rPr lang="en-US" sz="2000"/>
              <a:t>Designed and implemented UBX System, a massively parallel and distributed data analytical system, using our patented sorter.</a:t>
            </a:r>
            <a:endParaRPr lang="en-US" sz="2000"/>
          </a:p>
          <a:p>
            <a:r>
              <a:rPr lang="en-US" sz="2000"/>
              <a:t>Our data center has over 500 Intel Xeon CPU based computers</a:t>
            </a:r>
            <a:endParaRPr lang="en-US" sz="2000"/>
          </a:p>
          <a:p>
            <a:r>
              <a:rPr lang="en-US" sz="2000"/>
              <a:t>Over 1 PB data storage capacity</a:t>
            </a:r>
            <a:endParaRPr lang="en-US" sz="2000"/>
          </a:p>
          <a:p>
            <a:r>
              <a:rPr lang="en-US" sz="2000"/>
              <a:t>Hosting the whole U.S. MBS pool and loan level dataset</a:t>
            </a:r>
            <a:endParaRPr lang="en-US" sz="2000"/>
          </a:p>
          <a:p>
            <a:r>
              <a:rPr lang="en-US" sz="2000"/>
              <a:t>Our customers can use our web interface to slice-n-dice the massive amount of MBS data, perform ad-hoc queries in real time</a:t>
            </a:r>
            <a:endParaRPr lang="en-US" sz="2000"/>
          </a:p>
          <a:p>
            <a:pPr marL="0" indent="0">
              <a:buNone/>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072" y="652568"/>
            <a:ext cx="5183928" cy="854964"/>
          </a:xfrm>
        </p:spPr>
        <p:txBody>
          <a:bodyPr anchor="ctr">
            <a:normAutofit fontScale="90000"/>
          </a:bodyPr>
          <a:lstStyle/>
          <a:p>
            <a:r>
              <a:rPr lang="en-US" sz="2800" dirty="0"/>
              <a:t>Comprehensive MBS Data Coverage</a:t>
            </a:r>
            <a:endParaRPr lang="en-US" sz="2800" dirty="0"/>
          </a:p>
        </p:txBody>
      </p:sp>
      <p:sp>
        <p:nvSpPr>
          <p:cNvPr id="9" name="Content Placeholder 8"/>
          <p:cNvSpPr>
            <a:spLocks noGrp="1"/>
          </p:cNvSpPr>
          <p:nvPr>
            <p:ph idx="1"/>
          </p:nvPr>
        </p:nvSpPr>
        <p:spPr>
          <a:xfrm>
            <a:off x="395894" y="1633196"/>
            <a:ext cx="4064896" cy="5110178"/>
          </a:xfrm>
        </p:spPr>
        <p:txBody>
          <a:bodyPr anchor="t">
            <a:normAutofit/>
          </a:bodyPr>
          <a:lstStyle/>
          <a:p>
            <a:r>
              <a:rPr lang="en-US" sz="1700" dirty="0"/>
              <a:t>POD: agency MBS dataset</a:t>
            </a:r>
            <a:endParaRPr lang="en-US" sz="1700" dirty="0"/>
          </a:p>
          <a:p>
            <a:pPr lvl="1"/>
            <a:r>
              <a:rPr lang="en-US" sz="1300" dirty="0"/>
              <a:t>Pool-level dataset: </a:t>
            </a:r>
            <a:endParaRPr lang="en-US" sz="1300" dirty="0"/>
          </a:p>
          <a:p>
            <a:pPr lvl="2"/>
            <a:r>
              <a:rPr lang="en-US" sz="900" dirty="0"/>
              <a:t>2,672,822 pass-through MBS pools from Fannie Mae, Freddie Mac and </a:t>
            </a:r>
            <a:r>
              <a:rPr lang="en-US" sz="900" dirty="0" err="1"/>
              <a:t>Ginnie</a:t>
            </a:r>
            <a:r>
              <a:rPr lang="en-US" sz="900" dirty="0"/>
              <a:t> Mae</a:t>
            </a:r>
            <a:endParaRPr lang="en-US" sz="900" dirty="0"/>
          </a:p>
          <a:p>
            <a:pPr lvl="2"/>
            <a:r>
              <a:rPr lang="en-US" sz="900" dirty="0"/>
              <a:t>Total active balance: $8.4T</a:t>
            </a:r>
            <a:endParaRPr lang="en-US" sz="900" dirty="0"/>
          </a:p>
          <a:p>
            <a:pPr lvl="2"/>
            <a:r>
              <a:rPr lang="en-US" sz="900" dirty="0"/>
              <a:t>Data history goes back to 1981.</a:t>
            </a:r>
            <a:endParaRPr lang="en-US" sz="900" dirty="0"/>
          </a:p>
          <a:p>
            <a:pPr lvl="1"/>
            <a:r>
              <a:rPr lang="en-US" sz="1300" dirty="0"/>
              <a:t>Loan-level dataset</a:t>
            </a:r>
            <a:endParaRPr lang="en-US" sz="1300" dirty="0"/>
          </a:p>
          <a:p>
            <a:pPr lvl="2"/>
            <a:r>
              <a:rPr lang="en-US" sz="900" dirty="0"/>
              <a:t>Data history goes back to 2006</a:t>
            </a:r>
            <a:endParaRPr lang="en-US" sz="900" dirty="0"/>
          </a:p>
          <a:p>
            <a:pPr lvl="2"/>
            <a:r>
              <a:rPr lang="en-US" sz="900" dirty="0"/>
              <a:t>Total loan count: 146,033,306</a:t>
            </a:r>
            <a:endParaRPr lang="en-US" sz="900" dirty="0"/>
          </a:p>
          <a:p>
            <a:r>
              <a:rPr lang="en-US" sz="1700" dirty="0"/>
              <a:t>SOD: agency CMO and STRIPs</a:t>
            </a:r>
            <a:endParaRPr lang="en-US" sz="1700" dirty="0"/>
          </a:p>
          <a:p>
            <a:pPr lvl="1"/>
            <a:r>
              <a:rPr lang="en-US" sz="1300" dirty="0"/>
              <a:t>CMO/STRIP bond-level queries</a:t>
            </a:r>
            <a:endParaRPr lang="en-US" sz="1300" dirty="0"/>
          </a:p>
          <a:p>
            <a:pPr lvl="2"/>
            <a:r>
              <a:rPr lang="en-US" sz="900" dirty="0"/>
              <a:t>Covers 506,968 CMO bonds</a:t>
            </a:r>
            <a:endParaRPr lang="en-US" sz="900" dirty="0"/>
          </a:p>
          <a:p>
            <a:pPr lvl="1"/>
            <a:r>
              <a:rPr lang="en-US" sz="1300" dirty="0"/>
              <a:t>CMO deal-level queries</a:t>
            </a:r>
            <a:endParaRPr lang="en-US" sz="1300" dirty="0"/>
          </a:p>
          <a:p>
            <a:pPr lvl="2"/>
            <a:r>
              <a:rPr lang="en-US" sz="900" dirty="0"/>
              <a:t>Covers 65,042 CMO collateral groups</a:t>
            </a:r>
            <a:endParaRPr lang="en-US" sz="900" dirty="0"/>
          </a:p>
          <a:p>
            <a:pPr lvl="2"/>
            <a:r>
              <a:rPr lang="en-US" sz="900" dirty="0"/>
              <a:t>Total deal count: 13,352, total  deal size: $6.2T</a:t>
            </a:r>
            <a:endParaRPr lang="en-US" sz="900" dirty="0"/>
          </a:p>
          <a:p>
            <a:pPr lvl="1"/>
            <a:r>
              <a:rPr lang="en-US" sz="1300" dirty="0"/>
              <a:t>CMO/STRIP collateral analytics</a:t>
            </a:r>
            <a:endParaRPr lang="en-US" sz="1300" dirty="0"/>
          </a:p>
          <a:p>
            <a:pPr lvl="2"/>
            <a:r>
              <a:rPr lang="en-US" sz="900" dirty="0"/>
              <a:t>Linked CMO securities to the backing MBS collaterals</a:t>
            </a:r>
            <a:endParaRPr lang="en-US" sz="900" dirty="0"/>
          </a:p>
          <a:p>
            <a:endParaRPr lang="en-US" sz="1300" dirty="0"/>
          </a:p>
        </p:txBody>
      </p:sp>
      <p:pic>
        <p:nvPicPr>
          <p:cNvPr id="5" name="Content Placeholder 4" descr="Graphical user interface&#10;&#10;Description automatically generated"/>
          <p:cNvPicPr>
            <a:picLocks noChangeAspect="1"/>
          </p:cNvPicPr>
          <p:nvPr/>
        </p:nvPicPr>
        <p:blipFill>
          <a:blip r:embed="rId1"/>
          <a:stretch>
            <a:fillRect/>
          </a:stretch>
        </p:blipFill>
        <p:spPr>
          <a:xfrm>
            <a:off x="7374256" y="0"/>
            <a:ext cx="4817744" cy="6858000"/>
          </a:xfrm>
          <a:prstGeom prst="rect">
            <a:avLst/>
          </a:prstGeom>
        </p:spPr>
      </p:pic>
      <p:pic>
        <p:nvPicPr>
          <p:cNvPr id="8" name="Picture 7" descr="Table&#10;&#10;Description automatically generated"/>
          <p:cNvPicPr>
            <a:picLocks noChangeAspect="1"/>
          </p:cNvPicPr>
          <p:nvPr/>
        </p:nvPicPr>
        <p:blipFill>
          <a:blip r:embed="rId2"/>
          <a:stretch>
            <a:fillRect/>
          </a:stretch>
        </p:blipFill>
        <p:spPr>
          <a:xfrm>
            <a:off x="4244182" y="2443480"/>
            <a:ext cx="3075875" cy="1472160"/>
          </a:xfrm>
          <a:prstGeom prst="rect">
            <a:avLst/>
          </a:prstGeom>
        </p:spPr>
      </p:pic>
      <p:sp>
        <p:nvSpPr>
          <p:cNvPr id="13" name="Line Callout 1 12"/>
          <p:cNvSpPr/>
          <p:nvPr/>
        </p:nvSpPr>
        <p:spPr>
          <a:xfrm>
            <a:off x="6440980" y="3712464"/>
            <a:ext cx="824879" cy="91439"/>
          </a:xfrm>
          <a:prstGeom prst="borderCallout1">
            <a:avLst>
              <a:gd name="adj1" fmla="val 58750"/>
              <a:gd name="adj2" fmla="val 535"/>
              <a:gd name="adj3" fmla="val -1203715"/>
              <a:gd name="adj4" fmla="val -427186"/>
            </a:avLst>
          </a:prstGeom>
          <a:solidFill>
            <a:schemeClr val="lt1">
              <a:alpha val="0"/>
            </a:schemeClr>
          </a:solidFill>
          <a:ln>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4" name="Picture 3" descr="Graphical user interface, text, application, email&#10;&#10;Description automatically generated"/>
          <p:cNvPicPr>
            <a:picLocks noChangeAspect="1"/>
          </p:cNvPicPr>
          <p:nvPr/>
        </p:nvPicPr>
        <p:blipFill>
          <a:blip r:embed="rId3"/>
          <a:stretch>
            <a:fillRect/>
          </a:stretch>
        </p:blipFill>
        <p:spPr>
          <a:xfrm>
            <a:off x="4213859" y="4433767"/>
            <a:ext cx="4454242" cy="2309607"/>
          </a:xfrm>
          <a:prstGeom prst="rect">
            <a:avLst/>
          </a:prstGeom>
        </p:spPr>
      </p:pic>
      <p:pic>
        <p:nvPicPr>
          <p:cNvPr id="7" name="Picture 6" descr="Table&#10;&#10;Description automatically generated"/>
          <p:cNvPicPr>
            <a:picLocks noChangeAspect="1"/>
          </p:cNvPicPr>
          <p:nvPr/>
        </p:nvPicPr>
        <p:blipFill>
          <a:blip r:embed="rId4"/>
          <a:stretch>
            <a:fillRect/>
          </a:stretch>
        </p:blipFill>
        <p:spPr>
          <a:xfrm>
            <a:off x="98853" y="5472556"/>
            <a:ext cx="3033221" cy="1385444"/>
          </a:xfrm>
          <a:prstGeom prst="rect">
            <a:avLst/>
          </a:prstGeom>
        </p:spPr>
      </p:pic>
      <p:sp>
        <p:nvSpPr>
          <p:cNvPr id="11" name="Line Callout 1 10"/>
          <p:cNvSpPr/>
          <p:nvPr/>
        </p:nvSpPr>
        <p:spPr>
          <a:xfrm>
            <a:off x="1954117" y="6647935"/>
            <a:ext cx="1170371" cy="148955"/>
          </a:xfrm>
          <a:prstGeom prst="borderCallout1">
            <a:avLst>
              <a:gd name="adj1" fmla="val -15910"/>
              <a:gd name="adj2" fmla="val 48046"/>
              <a:gd name="adj3" fmla="val -1185729"/>
              <a:gd name="adj4" fmla="val 139125"/>
            </a:avLst>
          </a:prstGeom>
          <a:solidFill>
            <a:schemeClr val="lt1">
              <a:alpha val="0"/>
            </a:schemeClr>
          </a:solidFill>
          <a:ln>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2" name="Curved Connector 11"/>
          <p:cNvCxnSpPr>
            <a:endCxn id="7" idx="3"/>
          </p:cNvCxnSpPr>
          <p:nvPr/>
        </p:nvCxnSpPr>
        <p:spPr>
          <a:xfrm rot="10800000" flipV="1">
            <a:off x="3132075" y="5653454"/>
            <a:ext cx="2670849" cy="51182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a:off x="2795082" y="4442562"/>
            <a:ext cx="1417907" cy="27891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488269" cy="4351338"/>
          </a:xfrm>
        </p:spPr>
        <p:txBody>
          <a:bodyPr/>
          <a:lstStyle/>
          <a:p>
            <a:r>
              <a:rPr lang="en-US" sz="1700" dirty="0"/>
              <a:t>COD: credit analysis data on agency and non-agency</a:t>
            </a:r>
            <a:endParaRPr lang="en-US" sz="1700" dirty="0"/>
          </a:p>
          <a:p>
            <a:pPr lvl="1"/>
            <a:r>
              <a:rPr lang="en-US" sz="1300" dirty="0"/>
              <a:t>CRT deals loan-level dataset</a:t>
            </a:r>
            <a:endParaRPr lang="en-US" sz="1300" dirty="0"/>
          </a:p>
          <a:p>
            <a:pPr lvl="2"/>
            <a:r>
              <a:rPr lang="en-US" sz="900" dirty="0"/>
              <a:t>Complete history of CAS, STACR, CIRT,  ACIS deals</a:t>
            </a:r>
            <a:endParaRPr lang="en-US" sz="900" dirty="0"/>
          </a:p>
          <a:p>
            <a:pPr lvl="2"/>
            <a:r>
              <a:rPr lang="en-US" sz="900" dirty="0"/>
              <a:t>Total 31,758,718 loans, current active balance $3,450,654,956,523</a:t>
            </a:r>
            <a:endParaRPr lang="en-US" sz="900" dirty="0"/>
          </a:p>
          <a:p>
            <a:pPr lvl="1"/>
            <a:r>
              <a:rPr lang="en-US" sz="1300" dirty="0"/>
              <a:t>Remittance Analysis dataset </a:t>
            </a:r>
            <a:r>
              <a:rPr lang="en-US" sz="1400" dirty="0"/>
              <a:t>covering non-agency loan-level data</a:t>
            </a:r>
            <a:endParaRPr lang="en-US" sz="1300" dirty="0"/>
          </a:p>
          <a:p>
            <a:pPr lvl="2"/>
            <a:r>
              <a:rPr lang="en-US" sz="900" dirty="0"/>
              <a:t>sourced from various trustee websites</a:t>
            </a:r>
            <a:endParaRPr lang="en-US" sz="900" dirty="0"/>
          </a:p>
          <a:p>
            <a:pPr lvl="2"/>
            <a:r>
              <a:rPr lang="en-US" sz="900" dirty="0"/>
              <a:t>Total 22,508,512 loans, current active balance: $298,465,763,849</a:t>
            </a:r>
            <a:endParaRPr lang="en-US" sz="900" dirty="0"/>
          </a:p>
          <a:p>
            <a:r>
              <a:rPr lang="en-US" sz="1700" dirty="0"/>
              <a:t>Market Data</a:t>
            </a:r>
            <a:endParaRPr lang="en-US" sz="1700" dirty="0"/>
          </a:p>
          <a:p>
            <a:pPr lvl="1"/>
            <a:r>
              <a:rPr lang="en-US" sz="1300" dirty="0"/>
              <a:t>Various mortgage rates</a:t>
            </a:r>
            <a:endParaRPr lang="en-US" sz="1300" dirty="0"/>
          </a:p>
          <a:p>
            <a:pPr lvl="1"/>
            <a:r>
              <a:rPr lang="en-US" sz="1300" dirty="0"/>
              <a:t>CMT, LIBOR rates</a:t>
            </a:r>
            <a:endParaRPr lang="en-US" sz="1300" dirty="0"/>
          </a:p>
          <a:p>
            <a:pPr lvl="1"/>
            <a:r>
              <a:rPr lang="en-US" sz="1300" dirty="0"/>
              <a:t>Home Price Index (HPI)</a:t>
            </a:r>
            <a:endParaRPr lang="en-US" sz="1300" dirty="0"/>
          </a:p>
          <a:p>
            <a:pPr lvl="1"/>
            <a:r>
              <a:rPr lang="en-US" sz="1300" dirty="0"/>
              <a:t>Unemployment rates</a:t>
            </a:r>
            <a:endParaRPr lang="en-US" sz="1300" dirty="0"/>
          </a:p>
          <a:p>
            <a:pPr lvl="1"/>
            <a:r>
              <a:rPr lang="en-US" sz="1300" dirty="0"/>
              <a:t>Prepayment reports</a:t>
            </a:r>
            <a:endParaRPr lang="en-US" dirty="0"/>
          </a:p>
        </p:txBody>
      </p:sp>
      <p:sp>
        <p:nvSpPr>
          <p:cNvPr id="4" name="Title 1"/>
          <p:cNvSpPr txBox="1"/>
          <p:nvPr/>
        </p:nvSpPr>
        <p:spPr>
          <a:xfrm>
            <a:off x="912072" y="652568"/>
            <a:ext cx="5183928" cy="10618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Comprehensive MBS Data Coverage</a:t>
            </a:r>
            <a:br>
              <a:rPr lang="en-US" sz="2800" dirty="0"/>
            </a:br>
            <a:r>
              <a:rPr lang="en-US" sz="2800" dirty="0"/>
              <a:t> (</a:t>
            </a:r>
            <a:r>
              <a:rPr lang="en-US" sz="2100" dirty="0"/>
              <a:t>continued</a:t>
            </a:r>
            <a:r>
              <a:rPr lang="en-US" sz="2800" dirty="0"/>
              <a:t>)</a:t>
            </a:r>
            <a:endParaRPr lang="en-US" sz="2800" dirty="0"/>
          </a:p>
        </p:txBody>
      </p:sp>
      <p:pic>
        <p:nvPicPr>
          <p:cNvPr id="6" name="Picture 5"/>
          <p:cNvPicPr>
            <a:picLocks noChangeAspect="1"/>
          </p:cNvPicPr>
          <p:nvPr/>
        </p:nvPicPr>
        <p:blipFill>
          <a:blip r:embed="rId1"/>
          <a:stretch>
            <a:fillRect/>
          </a:stretch>
        </p:blipFill>
        <p:spPr>
          <a:xfrm>
            <a:off x="5974083" y="156002"/>
            <a:ext cx="4309038" cy="3929449"/>
          </a:xfrm>
          <a:prstGeom prst="rect">
            <a:avLst/>
          </a:prstGeom>
        </p:spPr>
      </p:pic>
      <p:pic>
        <p:nvPicPr>
          <p:cNvPr id="8" name="Picture 7" descr="Graphical user interface, application, table&#10;&#10;Description automatically generated"/>
          <p:cNvPicPr>
            <a:picLocks noChangeAspect="1"/>
          </p:cNvPicPr>
          <p:nvPr/>
        </p:nvPicPr>
        <p:blipFill>
          <a:blip r:embed="rId2"/>
          <a:stretch>
            <a:fillRect/>
          </a:stretch>
        </p:blipFill>
        <p:spPr>
          <a:xfrm>
            <a:off x="7079012" y="2506662"/>
            <a:ext cx="5112988" cy="4351338"/>
          </a:xfrm>
          <a:prstGeom prst="rect">
            <a:avLst/>
          </a:prstGeom>
        </p:spPr>
      </p:pic>
      <p:pic>
        <p:nvPicPr>
          <p:cNvPr id="10" name="Picture 9" descr="Timeline&#10;&#10;Description automatically generated"/>
          <p:cNvPicPr>
            <a:picLocks noChangeAspect="1"/>
          </p:cNvPicPr>
          <p:nvPr/>
        </p:nvPicPr>
        <p:blipFill>
          <a:blip r:embed="rId3"/>
          <a:stretch>
            <a:fillRect/>
          </a:stretch>
        </p:blipFill>
        <p:spPr>
          <a:xfrm>
            <a:off x="3504036" y="4001294"/>
            <a:ext cx="3652108" cy="2828753"/>
          </a:xfrm>
          <a:prstGeom prst="rect">
            <a:avLst/>
          </a:prstGeom>
        </p:spPr>
      </p:pic>
      <p:sp>
        <p:nvSpPr>
          <p:cNvPr id="11" name="Line Callout 1 10"/>
          <p:cNvSpPr/>
          <p:nvPr/>
        </p:nvSpPr>
        <p:spPr>
          <a:xfrm>
            <a:off x="3841952" y="5905114"/>
            <a:ext cx="1964723" cy="160638"/>
          </a:xfrm>
          <a:prstGeom prst="borderCallout1">
            <a:avLst>
              <a:gd name="adj1" fmla="val -2788"/>
              <a:gd name="adj2" fmla="val 49592"/>
              <a:gd name="adj3" fmla="val -379811"/>
              <a:gd name="adj4" fmla="val -43275"/>
            </a:avLst>
          </a:prstGeom>
          <a:solidFill>
            <a:schemeClr val="lt1">
              <a:alpha val="0"/>
            </a:schemeClr>
          </a:solidFill>
          <a:ln>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4" name="Curved Connector 13"/>
          <p:cNvCxnSpPr>
            <a:stCxn id="11" idx="3"/>
          </p:cNvCxnSpPr>
          <p:nvPr/>
        </p:nvCxnSpPr>
        <p:spPr>
          <a:xfrm rot="5400000" flipH="1" flipV="1">
            <a:off x="2800464" y="2671364"/>
            <a:ext cx="5257600" cy="12099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5400000">
            <a:off x="8230861" y="1533371"/>
            <a:ext cx="1739835" cy="1069457"/>
          </a:xfrm>
          <a:prstGeom prst="curvedConnector3">
            <a:avLst>
              <a:gd name="adj1" fmla="val 100655"/>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721662"/>
          </a:xfrm>
        </p:spPr>
        <p:txBody>
          <a:bodyPr/>
          <a:lstStyle/>
          <a:p>
            <a:r>
              <a:rPr lang="en-US" dirty="0"/>
              <a:t>Credit Risk Transfer Products</a:t>
            </a:r>
            <a:endParaRPr lang="en-US" dirty="0"/>
          </a:p>
        </p:txBody>
      </p:sp>
      <p:sp>
        <p:nvSpPr>
          <p:cNvPr id="12" name="Content Placeholder 11"/>
          <p:cNvSpPr>
            <a:spLocks noGrp="1"/>
          </p:cNvSpPr>
          <p:nvPr>
            <p:ph idx="1"/>
          </p:nvPr>
        </p:nvSpPr>
        <p:spPr>
          <a:xfrm>
            <a:off x="838200" y="1124262"/>
            <a:ext cx="10515600" cy="5052701"/>
          </a:xfrm>
        </p:spPr>
        <p:txBody>
          <a:bodyPr>
            <a:normAutofit fontScale="92500"/>
          </a:bodyPr>
          <a:lstStyle/>
          <a:p>
            <a:r>
              <a:rPr lang="en-US" dirty="0"/>
              <a:t>Programs are designed to distribute a portion of Freddie Mac’s and Fannie Mae’s mortgage credit risk to third-party participants.</a:t>
            </a:r>
            <a:endParaRPr lang="en-US" dirty="0"/>
          </a:p>
          <a:p>
            <a:r>
              <a:rPr lang="en-US" dirty="0"/>
              <a:t>GSEs take first loss position, then investors take a middle tranche, then GSEs take catastrophic risk above that.</a:t>
            </a:r>
            <a:endParaRPr lang="en-US" dirty="0"/>
          </a:p>
          <a:p>
            <a:r>
              <a:rPr lang="en-US" dirty="0"/>
              <a:t>See greater details at the following links:</a:t>
            </a:r>
            <a:endParaRPr lang="en-US" dirty="0"/>
          </a:p>
          <a:p>
            <a:r>
              <a:rPr lang="en-US" dirty="0">
                <a:hlinkClick r:id="rId1"/>
              </a:rPr>
              <a:t>https://crt.freddiemac.com/_assets/pdfs/single-family-crt-handbook.pdf</a:t>
            </a:r>
            <a:endParaRPr lang="en-US" dirty="0"/>
          </a:p>
          <a:p>
            <a:r>
              <a:rPr lang="en-US" dirty="0">
                <a:hlinkClick r:id="rId2"/>
              </a:rPr>
              <a:t>https://capitalmarkets.fanniemae.com/media/6531/display</a:t>
            </a:r>
            <a:endParaRPr lang="en-US" dirty="0"/>
          </a:p>
          <a:p>
            <a:endParaRPr lang="en-US" dirty="0"/>
          </a:p>
          <a:p>
            <a:r>
              <a:rPr lang="en-US" dirty="0"/>
              <a:t>Securities are aimed at buyers of Mezzanine down to B credit bonds.</a:t>
            </a:r>
            <a:endParaRPr lang="en-US" dirty="0"/>
          </a:p>
          <a:p>
            <a:r>
              <a:rPr lang="en-US" dirty="0"/>
              <a:t>STACR and CAS bonds are floating rate over SOFR.</a:t>
            </a:r>
            <a:endParaRPr lang="en-US" dirty="0"/>
          </a:p>
          <a:p>
            <a:r>
              <a:rPr lang="en-US" dirty="0"/>
              <a:t>Yields range from about 3.5% to 15%.</a:t>
            </a:r>
            <a:endParaRPr lang="en-US" dirty="0"/>
          </a:p>
          <a:p>
            <a:pPr marL="0" indent="0">
              <a:buNone/>
            </a:pPr>
            <a:endParaRPr lang="en-US" dirty="0"/>
          </a:p>
          <a:p>
            <a:pPr marL="0" indent="0">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789907"/>
          </a:xfrm>
        </p:spPr>
        <p:txBody>
          <a:bodyPr/>
          <a:lstStyle/>
          <a:p>
            <a:r>
              <a:rPr lang="en-US" dirty="0"/>
              <a:t>Two Levels of Credit Risk Transfer Products</a:t>
            </a:r>
            <a:endParaRPr lang="en-US" dirty="0"/>
          </a:p>
        </p:txBody>
      </p:sp>
      <p:sp>
        <p:nvSpPr>
          <p:cNvPr id="6" name="Content Placeholder 5"/>
          <p:cNvSpPr>
            <a:spLocks noGrp="1"/>
          </p:cNvSpPr>
          <p:nvPr>
            <p:ph sz="half" idx="1"/>
          </p:nvPr>
        </p:nvSpPr>
        <p:spPr>
          <a:xfrm>
            <a:off x="808522" y="1953928"/>
            <a:ext cx="5293895" cy="394636"/>
          </a:xfrm>
        </p:spPr>
        <p:txBody>
          <a:bodyPr>
            <a:normAutofit fontScale="62500" lnSpcReduction="20000"/>
          </a:bodyPr>
          <a:lstStyle/>
          <a:p>
            <a:pPr marL="0" indent="0">
              <a:buNone/>
            </a:pPr>
            <a:r>
              <a:rPr lang="en-US" sz="3800" dirty="0"/>
              <a:t>Structured Agency Credit Risk (STACR®)</a:t>
            </a:r>
            <a:endParaRPr lang="en-US" sz="3800" dirty="0"/>
          </a:p>
        </p:txBody>
      </p:sp>
      <p:sp>
        <p:nvSpPr>
          <p:cNvPr id="7" name="Content Placeholder 6"/>
          <p:cNvSpPr>
            <a:spLocks noGrp="1"/>
          </p:cNvSpPr>
          <p:nvPr>
            <p:ph sz="half" idx="2"/>
          </p:nvPr>
        </p:nvSpPr>
        <p:spPr>
          <a:xfrm>
            <a:off x="887931" y="3952807"/>
            <a:ext cx="5181600" cy="1745348"/>
          </a:xfrm>
        </p:spPr>
        <p:txBody>
          <a:bodyPr>
            <a:normAutofit fontScale="62500" lnSpcReduction="20000"/>
          </a:bodyPr>
          <a:lstStyle/>
          <a:p>
            <a:r>
              <a:rPr lang="en-US" sz="3200" dirty="0"/>
              <a:t>Agency Credit Insurance Structure (ACIS®)</a:t>
            </a:r>
            <a:r>
              <a:rPr lang="en-US" dirty="0"/>
              <a:t>: </a:t>
            </a:r>
            <a:endParaRPr lang="en-US" dirty="0"/>
          </a:p>
          <a:p>
            <a:r>
              <a:rPr lang="en-US" sz="2600" dirty="0"/>
              <a:t>Insurance policies issued by or ceded to global (re)insurance companies to cover a portfolio of credit risk on the STACR or standalone reference pools.  Freddie Mac pays monthly premiums to (re)insurers, based on their tranche participation, in exchange for claim coverage on their portion of the reference pool.</a:t>
            </a:r>
            <a:r>
              <a:rPr lang="en-US" dirty="0"/>
              <a:t>	</a:t>
            </a:r>
            <a:endParaRPr lang="en-US" dirty="0"/>
          </a:p>
          <a:p>
            <a:endParaRPr lang="en-US" dirty="0"/>
          </a:p>
          <a:p>
            <a:endParaRPr lang="en-US" dirty="0"/>
          </a:p>
          <a:p>
            <a:endParaRPr lang="en-US" dirty="0"/>
          </a:p>
          <a:p>
            <a:endParaRPr lang="en-US" dirty="0"/>
          </a:p>
        </p:txBody>
      </p:sp>
      <p:pic>
        <p:nvPicPr>
          <p:cNvPr id="10" name="Picture 9"/>
          <p:cNvPicPr>
            <a:picLocks noChangeAspect="1"/>
          </p:cNvPicPr>
          <p:nvPr/>
        </p:nvPicPr>
        <p:blipFill>
          <a:blip r:embed="rId1"/>
          <a:stretch>
            <a:fillRect/>
          </a:stretch>
        </p:blipFill>
        <p:spPr>
          <a:xfrm>
            <a:off x="7530767" y="1371602"/>
            <a:ext cx="1943100" cy="457200"/>
          </a:xfrm>
          <a:prstGeom prst="rect">
            <a:avLst/>
          </a:prstGeom>
        </p:spPr>
      </p:pic>
      <p:pic>
        <p:nvPicPr>
          <p:cNvPr id="11" name="Picture 10"/>
          <p:cNvPicPr>
            <a:picLocks noChangeAspect="1"/>
          </p:cNvPicPr>
          <p:nvPr/>
        </p:nvPicPr>
        <p:blipFill>
          <a:blip r:embed="rId2"/>
          <a:stretch>
            <a:fillRect/>
          </a:stretch>
        </p:blipFill>
        <p:spPr>
          <a:xfrm>
            <a:off x="2255922" y="1376863"/>
            <a:ext cx="1905000" cy="542925"/>
          </a:xfrm>
          <a:prstGeom prst="rect">
            <a:avLst/>
          </a:prstGeom>
        </p:spPr>
      </p:pic>
      <p:sp>
        <p:nvSpPr>
          <p:cNvPr id="8" name="Content Placeholder 6"/>
          <p:cNvSpPr txBox="1"/>
          <p:nvPr/>
        </p:nvSpPr>
        <p:spPr>
          <a:xfrm>
            <a:off x="5939590" y="1852897"/>
            <a:ext cx="5687727" cy="51491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Connecticut Avenue Securities® (CAS): </a:t>
            </a:r>
            <a:endParaRPr lang="en-US" dirty="0"/>
          </a:p>
          <a:p>
            <a:endParaRPr lang="en-US" sz="1900" dirty="0"/>
          </a:p>
          <a:p>
            <a:endParaRPr lang="en-US" dirty="0"/>
          </a:p>
          <a:p>
            <a:pPr marL="0" indent="0">
              <a:buNone/>
            </a:pPr>
            <a:endParaRPr lang="en-US" dirty="0"/>
          </a:p>
        </p:txBody>
      </p:sp>
      <p:sp>
        <p:nvSpPr>
          <p:cNvPr id="12" name="Content Placeholder 5"/>
          <p:cNvSpPr txBox="1"/>
          <p:nvPr/>
        </p:nvSpPr>
        <p:spPr>
          <a:xfrm>
            <a:off x="1106104" y="2319689"/>
            <a:ext cx="10222832" cy="62564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t>These two programs respectively  transfer risk to the private capital markets through the issuance of unsecured and non-guaranteed notes.  The bankruptcy remote trusts make periodic payments of P&amp;I on the notes to investors.</a:t>
            </a:r>
            <a:endParaRPr lang="en-US" sz="1900" dirty="0"/>
          </a:p>
        </p:txBody>
      </p:sp>
      <p:sp>
        <p:nvSpPr>
          <p:cNvPr id="13" name="Content Placeholder 6"/>
          <p:cNvSpPr txBox="1"/>
          <p:nvPr/>
        </p:nvSpPr>
        <p:spPr>
          <a:xfrm>
            <a:off x="6536356" y="3696101"/>
            <a:ext cx="5181600" cy="270469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Credit Insurance Risk Transfer (CIRT™):</a:t>
            </a:r>
            <a:endParaRPr lang="en-US" dirty="0"/>
          </a:p>
          <a:p>
            <a:r>
              <a:rPr lang="en-US" sz="2300" dirty="0"/>
              <a:t>These transactions entail the purchase of collateralized credit insurance on pools of mortgage loans. The collateralized nature helps to mitigate counterparty exposure for Fannie Mae, supplementing the upfront financial review and/or investment grade rating required of each insurer.</a:t>
            </a:r>
            <a:endParaRPr lang="en-US" sz="2600" dirty="0"/>
          </a:p>
          <a:p>
            <a:r>
              <a:rPr lang="en-US" sz="2300" dirty="0"/>
              <a:t>Fannie Mae may leverage an entity to facilitate the pass through of credit risk and insurance premiums to reinsurers and subsequent loss recoveries from the</a:t>
            </a:r>
            <a:br>
              <a:rPr lang="en-US" sz="2300" dirty="0"/>
            </a:br>
            <a:r>
              <a:rPr lang="en-US" sz="2300" dirty="0"/>
              <a:t>reinsurers back to Fannie Mae or transfer risk to an</a:t>
            </a:r>
            <a:br>
              <a:rPr lang="en-US" sz="2300" dirty="0"/>
            </a:br>
            <a:r>
              <a:rPr lang="en-US" sz="2300" dirty="0"/>
              <a:t>insurance company that holds the risk and provides</a:t>
            </a:r>
            <a:br>
              <a:rPr lang="en-US" sz="2300" dirty="0"/>
            </a:br>
            <a:r>
              <a:rPr lang="en-US" sz="2300" dirty="0"/>
              <a:t>insurance coverage directly to Fannie .</a:t>
            </a:r>
            <a:endParaRPr lang="en-US" sz="2300" dirty="0"/>
          </a:p>
          <a:p>
            <a:endParaRPr lang="en-US" dirty="0"/>
          </a:p>
          <a:p>
            <a:endParaRPr lang="en-US" dirty="0"/>
          </a:p>
          <a:p>
            <a:endParaRPr lang="en-US" dirty="0"/>
          </a:p>
          <a:p>
            <a:endParaRPr lang="en-US" dirty="0"/>
          </a:p>
        </p:txBody>
      </p:sp>
      <p:cxnSp>
        <p:nvCxnSpPr>
          <p:cNvPr id="4" name="Straight Connector 3"/>
          <p:cNvCxnSpPr/>
          <p:nvPr/>
        </p:nvCxnSpPr>
        <p:spPr>
          <a:xfrm>
            <a:off x="6179419" y="2964581"/>
            <a:ext cx="48126" cy="2983832"/>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6160168" y="1357162"/>
            <a:ext cx="19251" cy="789272"/>
          </a:xfrm>
          <a:prstGeom prst="line">
            <a:avLst/>
          </a:prstGeom>
        </p:spPr>
        <p:style>
          <a:lnRef idx="1">
            <a:schemeClr val="dk1"/>
          </a:lnRef>
          <a:fillRef idx="0">
            <a:schemeClr val="dk1"/>
          </a:fillRef>
          <a:effectRef idx="0">
            <a:schemeClr val="dk1"/>
          </a:effectRef>
          <a:fontRef idx="minor">
            <a:schemeClr val="tx1"/>
          </a:fontRef>
        </p:style>
      </p:cxnSp>
      <p:pic>
        <p:nvPicPr>
          <p:cNvPr id="20" name="Picture 19"/>
          <p:cNvPicPr>
            <a:picLocks noChangeAspect="1"/>
          </p:cNvPicPr>
          <p:nvPr/>
        </p:nvPicPr>
        <p:blipFill>
          <a:blip r:embed="rId2"/>
          <a:stretch>
            <a:fillRect/>
          </a:stretch>
        </p:blipFill>
        <p:spPr>
          <a:xfrm>
            <a:off x="2283193" y="3290686"/>
            <a:ext cx="1905000" cy="542925"/>
          </a:xfrm>
          <a:prstGeom prst="rect">
            <a:avLst/>
          </a:prstGeom>
        </p:spPr>
      </p:pic>
      <p:pic>
        <p:nvPicPr>
          <p:cNvPr id="21" name="Picture 20"/>
          <p:cNvPicPr>
            <a:picLocks noChangeAspect="1"/>
          </p:cNvPicPr>
          <p:nvPr/>
        </p:nvPicPr>
        <p:blipFill>
          <a:blip r:embed="rId1"/>
          <a:stretch>
            <a:fillRect/>
          </a:stretch>
        </p:blipFill>
        <p:spPr>
          <a:xfrm>
            <a:off x="7635041" y="3102544"/>
            <a:ext cx="1943100" cy="457200"/>
          </a:xfrm>
          <a:prstGeom prst="rect">
            <a:avLst/>
          </a:prstGeom>
        </p:spPr>
      </p:pic>
      <p:cxnSp>
        <p:nvCxnSpPr>
          <p:cNvPr id="23" name="Straight Connector 22"/>
          <p:cNvCxnSpPr/>
          <p:nvPr/>
        </p:nvCxnSpPr>
        <p:spPr>
          <a:xfrm>
            <a:off x="404261" y="2916455"/>
            <a:ext cx="11367436" cy="1925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19724" y="1520447"/>
            <a:ext cx="10580557" cy="4808614"/>
          </a:xfrm>
          <a:prstGeom prst="rect">
            <a:avLst/>
          </a:prstGeom>
        </p:spPr>
      </p:pic>
      <p:sp>
        <p:nvSpPr>
          <p:cNvPr id="4" name="Title 3"/>
          <p:cNvSpPr>
            <a:spLocks noGrp="1"/>
          </p:cNvSpPr>
          <p:nvPr>
            <p:ph type="title"/>
          </p:nvPr>
        </p:nvSpPr>
        <p:spPr>
          <a:xfrm>
            <a:off x="838200" y="365125"/>
            <a:ext cx="10515600" cy="796613"/>
          </a:xfrm>
        </p:spPr>
        <p:txBody>
          <a:bodyPr/>
          <a:lstStyle/>
          <a:p>
            <a:r>
              <a:rPr lang="en-US" dirty="0"/>
              <a:t>CIRT Insurance Policy Structural Overview</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646711"/>
          </a:xfrm>
        </p:spPr>
        <p:txBody>
          <a:bodyPr>
            <a:normAutofit fontScale="90000"/>
          </a:bodyPr>
          <a:lstStyle/>
          <a:p>
            <a:r>
              <a:rPr lang="en-US" dirty="0"/>
              <a:t>Transaction Volume</a:t>
            </a:r>
            <a:endParaRPr lang="en-US" dirty="0"/>
          </a:p>
        </p:txBody>
      </p:sp>
      <p:sp>
        <p:nvSpPr>
          <p:cNvPr id="2" name="Content Placeholder 1"/>
          <p:cNvSpPr>
            <a:spLocks noGrp="1"/>
          </p:cNvSpPr>
          <p:nvPr>
            <p:ph idx="1"/>
          </p:nvPr>
        </p:nvSpPr>
        <p:spPr>
          <a:xfrm>
            <a:off x="359764" y="981856"/>
            <a:ext cx="11400020" cy="5195107"/>
          </a:xfrm>
        </p:spPr>
        <p:txBody>
          <a:bodyPr/>
          <a:lstStyle/>
          <a:p>
            <a:r>
              <a:rPr lang="en-US" dirty="0"/>
              <a:t>Freddie Mac:</a:t>
            </a:r>
            <a:endParaRPr lang="en-US" dirty="0"/>
          </a:p>
          <a:p>
            <a:pPr lvl="1"/>
            <a:r>
              <a:rPr lang="en-US" sz="2000" dirty="0"/>
              <a:t>Years since first transaction					               8</a:t>
            </a:r>
            <a:endParaRPr lang="en-US" sz="2000" dirty="0"/>
          </a:p>
          <a:p>
            <a:pPr lvl="1"/>
            <a:r>
              <a:rPr lang="en-US" sz="2000" dirty="0"/>
              <a:t>Transactions issued across single-family CRT offerings		               163</a:t>
            </a:r>
            <a:endParaRPr lang="en-US" sz="2000" dirty="0"/>
          </a:p>
          <a:p>
            <a:pPr lvl="1"/>
            <a:r>
              <a:rPr lang="en-US" sz="2000" dirty="0"/>
              <a:t>Unique investors in single-family CRT offering			                305+</a:t>
            </a:r>
            <a:endParaRPr lang="en-US" sz="2000" dirty="0"/>
          </a:p>
          <a:p>
            <a:pPr lvl="1"/>
            <a:r>
              <a:rPr lang="en-US" sz="2000" dirty="0"/>
              <a:t>Risk transferred to private capital on single family mortgages:	              $86 Billion</a:t>
            </a:r>
            <a:endParaRPr lang="en-US" sz="2000" dirty="0"/>
          </a:p>
          <a:p>
            <a:pPr lvl="1"/>
            <a:r>
              <a:rPr lang="en-US" sz="2000" dirty="0"/>
              <a:t>Single-family mortgages with credit risk protection		               $2.7 Trillion</a:t>
            </a:r>
            <a:endParaRPr lang="en-US" sz="2000" dirty="0"/>
          </a:p>
          <a:p>
            <a:r>
              <a:rPr lang="en-US" dirty="0"/>
              <a:t>Fannie Mae:</a:t>
            </a:r>
            <a:endParaRPr lang="en-US" dirty="0"/>
          </a:p>
          <a:p>
            <a:pPr lvl="1"/>
            <a:r>
              <a:rPr lang="en-US" sz="2000" dirty="0"/>
              <a:t>Years since first transaction					               8</a:t>
            </a:r>
            <a:endParaRPr lang="en-US" sz="2000" dirty="0"/>
          </a:p>
          <a:p>
            <a:pPr lvl="1"/>
            <a:r>
              <a:rPr lang="en-US" sz="2000" dirty="0"/>
              <a:t>Transactions issued across single-family CRT offerings		               113</a:t>
            </a:r>
            <a:endParaRPr lang="en-US" sz="2000" dirty="0"/>
          </a:p>
          <a:p>
            <a:pPr lvl="1"/>
            <a:r>
              <a:rPr lang="en-US" sz="2000" dirty="0"/>
              <a:t>Unique investors in single-family CRT offering			                251</a:t>
            </a:r>
            <a:endParaRPr lang="en-US" sz="2000" dirty="0"/>
          </a:p>
          <a:p>
            <a:pPr lvl="1"/>
            <a:r>
              <a:rPr lang="en-US" sz="2000" dirty="0"/>
              <a:t>Risk transferred to private capital on single family mortgages:	              $72 Billion</a:t>
            </a:r>
            <a:endParaRPr lang="en-US" sz="2000" dirty="0"/>
          </a:p>
          <a:p>
            <a:pPr lvl="1"/>
            <a:r>
              <a:rPr lang="en-US" sz="2000" dirty="0"/>
              <a:t>Single-family mortgages with credit risk protection		               $</a:t>
            </a:r>
            <a:r>
              <a:rPr lang="en-US" sz="2000"/>
              <a:t>2.4 Trillion</a:t>
            </a:r>
            <a:endParaRPr lang="en-US" sz="2000" dirty="0"/>
          </a:p>
          <a:p>
            <a:pPr lvl="1"/>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1372" y="505610"/>
            <a:ext cx="5002428" cy="935916"/>
          </a:xfrm>
        </p:spPr>
        <p:txBody>
          <a:bodyPr>
            <a:normAutofit/>
          </a:bodyPr>
          <a:lstStyle/>
          <a:p>
            <a:pPr algn="ctr"/>
            <a:r>
              <a:rPr lang="en-US" sz="2800"/>
              <a:t>Interactive Interface for Ad-hoc Queries</a:t>
            </a:r>
            <a:endParaRPr lang="en-US" sz="2800"/>
          </a:p>
        </p:txBody>
      </p:sp>
      <p:sp>
        <p:nvSpPr>
          <p:cNvPr id="9" name="Content Placeholder 8"/>
          <p:cNvSpPr>
            <a:spLocks noGrp="1"/>
          </p:cNvSpPr>
          <p:nvPr>
            <p:ph idx="1"/>
          </p:nvPr>
        </p:nvSpPr>
        <p:spPr>
          <a:xfrm>
            <a:off x="6351372" y="1441526"/>
            <a:ext cx="5002427" cy="4735437"/>
          </a:xfrm>
        </p:spPr>
        <p:txBody>
          <a:bodyPr>
            <a:normAutofit/>
          </a:bodyPr>
          <a:lstStyle/>
          <a:p>
            <a:r>
              <a:rPr lang="en-US" sz="1800" dirty="0"/>
              <a:t>Massively parallel distributed analytical platform</a:t>
            </a:r>
            <a:endParaRPr lang="en-US" sz="1800" dirty="0"/>
          </a:p>
          <a:p>
            <a:r>
              <a:rPr lang="en-US" sz="1800" dirty="0"/>
              <a:t>108 compute nodes, fully redundant system</a:t>
            </a:r>
            <a:endParaRPr lang="en-US" sz="1800" dirty="0"/>
          </a:p>
          <a:p>
            <a:r>
              <a:rPr lang="en-US" sz="1800" dirty="0"/>
              <a:t>API access from Python programs or Excel add-ins</a:t>
            </a:r>
            <a:endParaRPr lang="en-US" sz="1800" dirty="0"/>
          </a:p>
          <a:p>
            <a:r>
              <a:rPr lang="en-US" sz="1800" dirty="0"/>
              <a:t>Thousands of computed fields available for user’s query</a:t>
            </a:r>
            <a:endParaRPr lang="en-US" sz="1800" dirty="0"/>
          </a:p>
          <a:p>
            <a:r>
              <a:rPr lang="en-US" sz="1800" dirty="0" err="1"/>
              <a:t>UBCohort</a:t>
            </a:r>
            <a:r>
              <a:rPr lang="en-US" sz="1800" dirty="0"/>
              <a:t>: a flexible, almost limitless, ways to construct queries, e.g., for the query shown on the left:</a:t>
            </a:r>
            <a:endParaRPr lang="en-US" sz="1800" dirty="0"/>
          </a:p>
          <a:p>
            <a:pPr marL="457200" lvl="1" indent="0">
              <a:buNone/>
            </a:pPr>
            <a:r>
              <a:rPr lang="en-US" sz="1400" dirty="0"/>
              <a:t>Type=</a:t>
            </a:r>
            <a:r>
              <a:rPr lang="en-US" sz="1400" dirty="0" err="1"/>
              <a:t>timeSeriesBy,x</a:t>
            </a:r>
            <a:r>
              <a:rPr lang="en-US" sz="1400" dirty="0"/>
              <a:t>=</a:t>
            </a:r>
            <a:r>
              <a:rPr lang="en-US" sz="1400" dirty="0" err="1"/>
              <a:t>asofdate</a:t>
            </a:r>
            <a:r>
              <a:rPr lang="en-US" sz="1400" dirty="0"/>
              <a:t>, </a:t>
            </a:r>
            <a:r>
              <a:rPr lang="en-US" sz="1400" dirty="0" err="1"/>
              <a:t>NonBlank</a:t>
            </a:r>
            <a:r>
              <a:rPr lang="en-US" sz="1400" dirty="0"/>
              <a:t>=yes, </a:t>
            </a:r>
            <a:r>
              <a:rPr lang="en-US" sz="1400" dirty="0" err="1"/>
              <a:t>KeepByVarOrder</a:t>
            </a:r>
            <a:r>
              <a:rPr lang="en-US" sz="1400" dirty="0"/>
              <a:t>=1/y=cpr1:cpr3:cprlife:origb:currb:onloans:cnloans:fico:olnsz:clnsz, </a:t>
            </a:r>
            <a:r>
              <a:rPr lang="en-US" sz="1400" dirty="0" err="1"/>
              <a:t>DateWindowPeriod</a:t>
            </a:r>
            <a:r>
              <a:rPr lang="en-US" sz="1400" dirty="0"/>
              <a:t>=current, </a:t>
            </a:r>
            <a:r>
              <a:rPr lang="en-US" sz="1400" dirty="0" err="1"/>
              <a:t>OrigCoupon_by</a:t>
            </a:r>
            <a:r>
              <a:rPr lang="en-US" sz="1400" dirty="0"/>
              <a:t>=cont:grid:2:5:0.5:all, </a:t>
            </a:r>
            <a:r>
              <a:rPr lang="en-US" sz="1400" dirty="0" err="1"/>
              <a:t>OriginationLoan_by</a:t>
            </a:r>
            <a:r>
              <a:rPr lang="en-US" sz="1400" dirty="0"/>
              <a:t>=cont:range:201001:202212:12m:all, </a:t>
            </a:r>
            <a:r>
              <a:rPr lang="en-US" sz="1400" dirty="0" err="1"/>
              <a:t>CurrLtv_by</a:t>
            </a:r>
            <a:r>
              <a:rPr lang="en-US" sz="1400" dirty="0"/>
              <a:t>=cont:range:40:90:10:all, </a:t>
            </a:r>
            <a:r>
              <a:rPr lang="en-US" sz="1400" dirty="0" err="1"/>
              <a:t>Product_by</a:t>
            </a:r>
            <a:r>
              <a:rPr lang="en-US" sz="1400" dirty="0"/>
              <a:t>=list:grid:fnll_fix_30:fhll_fix_sf:g1ll_fix_30, </a:t>
            </a:r>
            <a:r>
              <a:rPr lang="en-US" sz="1400" dirty="0" err="1"/>
              <a:t>JointDistribution</a:t>
            </a:r>
            <a:r>
              <a:rPr lang="en-US" sz="1400" dirty="0"/>
              <a:t>=</a:t>
            </a:r>
            <a:r>
              <a:rPr lang="en-US" sz="1400" dirty="0" err="1"/>
              <a:t>OrigCoupon_by</a:t>
            </a:r>
            <a:r>
              <a:rPr lang="en-US" sz="1400" dirty="0"/>
              <a:t>: </a:t>
            </a:r>
            <a:r>
              <a:rPr lang="en-US" sz="1400" dirty="0" err="1"/>
              <a:t>OriginationLoan_by</a:t>
            </a:r>
            <a:r>
              <a:rPr lang="en-US" sz="1400" dirty="0"/>
              <a:t>: </a:t>
            </a:r>
            <a:r>
              <a:rPr lang="en-US" sz="1400" dirty="0" err="1"/>
              <a:t>CurrLtv_by</a:t>
            </a:r>
            <a:r>
              <a:rPr lang="en-US" sz="1400" dirty="0"/>
              <a:t>: </a:t>
            </a:r>
            <a:r>
              <a:rPr lang="en-US" sz="1400" dirty="0" err="1"/>
              <a:t>Product_by</a:t>
            </a:r>
            <a:r>
              <a:rPr lang="en-US" sz="1400" dirty="0"/>
              <a:t>,</a:t>
            </a:r>
            <a:endParaRPr lang="en-US" sz="1400" dirty="0"/>
          </a:p>
          <a:p>
            <a:endParaRPr lang="en-US" sz="2000" dirty="0"/>
          </a:p>
        </p:txBody>
      </p:sp>
      <p:pic>
        <p:nvPicPr>
          <p:cNvPr id="5" name="Content Placeholder 4" descr="Graphical user interface, application&#10;&#10;Description automatically generated"/>
          <p:cNvPicPr>
            <a:picLocks noChangeAspect="1"/>
          </p:cNvPicPr>
          <p:nvPr/>
        </p:nvPicPr>
        <p:blipFill>
          <a:blip r:embed="rId1"/>
          <a:stretch>
            <a:fillRect/>
          </a:stretch>
        </p:blipFill>
        <p:spPr>
          <a:xfrm>
            <a:off x="0" y="-1"/>
            <a:ext cx="6351373" cy="688495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Line Callout 1 5"/>
          <p:cNvSpPr/>
          <p:nvPr/>
        </p:nvSpPr>
        <p:spPr>
          <a:xfrm>
            <a:off x="4548293" y="710005"/>
            <a:ext cx="1379171" cy="258183"/>
          </a:xfrm>
          <a:prstGeom prst="borderCallout1">
            <a:avLst>
              <a:gd name="adj1" fmla="val 53233"/>
              <a:gd name="adj2" fmla="val -1233"/>
              <a:gd name="adj3" fmla="val 119396"/>
              <a:gd name="adj4" fmla="val -53178"/>
            </a:avLst>
          </a:prstGeom>
          <a:solidFill>
            <a:schemeClr val="lt1">
              <a:alpha val="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a:solidFill>
                  <a:schemeClr val="tx2"/>
                </a:solidFill>
              </a:rPr>
              <a:t>Computed y-values</a:t>
            </a:r>
            <a:endParaRPr lang="en-US" sz="1000">
              <a:solidFill>
                <a:schemeClr val="tx2"/>
              </a:solidFill>
            </a:endParaRPr>
          </a:p>
        </p:txBody>
      </p:sp>
      <p:sp>
        <p:nvSpPr>
          <p:cNvPr id="11" name="Line Callout 1 10"/>
          <p:cNvSpPr/>
          <p:nvPr/>
        </p:nvSpPr>
        <p:spPr>
          <a:xfrm>
            <a:off x="4548294" y="1152659"/>
            <a:ext cx="1707222" cy="258183"/>
          </a:xfrm>
          <a:prstGeom prst="borderCallout1">
            <a:avLst>
              <a:gd name="adj1" fmla="val 56090"/>
              <a:gd name="adj2" fmla="val 1167"/>
              <a:gd name="adj3" fmla="val 55229"/>
              <a:gd name="adj4" fmla="val -40359"/>
            </a:avLst>
          </a:prstGeom>
          <a:solidFill>
            <a:schemeClr val="lt1">
              <a:alpha val="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a:solidFill>
                  <a:schemeClr val="tx2"/>
                </a:solidFill>
              </a:rPr>
              <a:t>Coupon buckets 2 to 5 by 0.5</a:t>
            </a:r>
            <a:endParaRPr lang="en-US" sz="1000">
              <a:solidFill>
                <a:schemeClr val="tx2"/>
              </a:solidFill>
            </a:endParaRPr>
          </a:p>
        </p:txBody>
      </p:sp>
      <p:sp>
        <p:nvSpPr>
          <p:cNvPr id="13" name="Line Callout 1 12"/>
          <p:cNvSpPr/>
          <p:nvPr/>
        </p:nvSpPr>
        <p:spPr>
          <a:xfrm>
            <a:off x="4181636" y="2196308"/>
            <a:ext cx="2112484" cy="258183"/>
          </a:xfrm>
          <a:prstGeom prst="borderCallout1">
            <a:avLst>
              <a:gd name="adj1" fmla="val 56090"/>
              <a:gd name="adj2" fmla="val -534"/>
              <a:gd name="adj3" fmla="val 5645"/>
              <a:gd name="adj4" fmla="val -48885"/>
            </a:avLst>
          </a:prstGeom>
          <a:solidFill>
            <a:schemeClr val="lt1">
              <a:alpha val="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a:solidFill>
                  <a:schemeClr val="tx2"/>
                </a:solidFill>
              </a:rPr>
              <a:t>Annual vintage buckets 2010 to 2022</a:t>
            </a:r>
            <a:endParaRPr lang="en-US" sz="1000">
              <a:solidFill>
                <a:schemeClr val="tx2"/>
              </a:solidFill>
            </a:endParaRPr>
          </a:p>
        </p:txBody>
      </p:sp>
      <p:sp>
        <p:nvSpPr>
          <p:cNvPr id="15" name="Line Callout 1 14"/>
          <p:cNvSpPr/>
          <p:nvPr/>
        </p:nvSpPr>
        <p:spPr>
          <a:xfrm>
            <a:off x="4181636" y="2934147"/>
            <a:ext cx="2112484" cy="258183"/>
          </a:xfrm>
          <a:prstGeom prst="borderCallout1">
            <a:avLst>
              <a:gd name="adj1" fmla="val 56090"/>
              <a:gd name="adj2" fmla="val -534"/>
              <a:gd name="adj3" fmla="val 23354"/>
              <a:gd name="adj4" fmla="val -43691"/>
            </a:avLst>
          </a:prstGeom>
          <a:solidFill>
            <a:schemeClr val="lt1">
              <a:alpha val="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a:solidFill>
                  <a:schemeClr val="tx2"/>
                </a:solidFill>
              </a:rPr>
              <a:t>Curr LTV buckets 40 to 80 by 10</a:t>
            </a:r>
            <a:endParaRPr lang="en-US" sz="1000">
              <a:solidFill>
                <a:schemeClr val="tx2"/>
              </a:solidFill>
            </a:endParaRPr>
          </a:p>
        </p:txBody>
      </p:sp>
      <p:sp>
        <p:nvSpPr>
          <p:cNvPr id="17" name="Line Callout 1 16"/>
          <p:cNvSpPr/>
          <p:nvPr/>
        </p:nvSpPr>
        <p:spPr>
          <a:xfrm>
            <a:off x="3895124" y="3854200"/>
            <a:ext cx="2112484" cy="258183"/>
          </a:xfrm>
          <a:prstGeom prst="borderCallout1">
            <a:avLst>
              <a:gd name="adj1" fmla="val 56090"/>
              <a:gd name="adj2" fmla="val -534"/>
              <a:gd name="adj3" fmla="val 384605"/>
              <a:gd name="adj4" fmla="val -36765"/>
            </a:avLst>
          </a:prstGeom>
          <a:solidFill>
            <a:schemeClr val="lt1">
              <a:alpha val="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a:solidFill>
                  <a:schemeClr val="tx2"/>
                </a:solidFill>
              </a:rPr>
              <a:t>Mortgage product buckets</a:t>
            </a:r>
            <a:endParaRPr lang="en-US" sz="1000">
              <a:solidFill>
                <a:schemeClr val="tx2"/>
              </a:solidFill>
            </a:endParaRPr>
          </a:p>
        </p:txBody>
      </p:sp>
    </p:spTree>
  </p:cSld>
  <p:clrMapOvr>
    <a:masterClrMapping/>
  </p:clrMapOvr>
</p:sld>
</file>

<file path=ppt/tags/tag1.xml><?xml version="1.0" encoding="utf-8"?>
<p:tagLst xmlns:p="http://schemas.openxmlformats.org/presentationml/2006/main">
  <p:tag name="COMMONDATA" val="eyJoZGlkIjoiZGE2MjI2NDRjMjhiMThmZmIzYWUyOWFjOGE1N2VkOTkifQ=="/>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12220</Words>
  <Application>WPS 演示</Application>
  <PresentationFormat>Widescreen</PresentationFormat>
  <Paragraphs>625</Paragraphs>
  <Slides>17</Slides>
  <Notes>7</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Arial</vt:lpstr>
      <vt:lpstr>宋体</vt:lpstr>
      <vt:lpstr>Wingdings</vt:lpstr>
      <vt:lpstr>Calibri</vt:lpstr>
      <vt:lpstr>Calibri</vt:lpstr>
      <vt:lpstr>等线</vt:lpstr>
      <vt:lpstr>Calibri Light</vt:lpstr>
      <vt:lpstr>微软雅黑</vt:lpstr>
      <vt:lpstr>Arial Unicode MS</vt:lpstr>
      <vt:lpstr>Office Theme</vt:lpstr>
      <vt:lpstr>On-Demand MBS Data Analytics</vt:lpstr>
      <vt:lpstr>About CPR &amp; CDR</vt:lpstr>
      <vt:lpstr>Comprehensive MBS Data Coverage</vt:lpstr>
      <vt:lpstr>PowerPoint 演示文稿</vt:lpstr>
      <vt:lpstr>Credit Risk Transfer Products</vt:lpstr>
      <vt:lpstr>Two Levels of Credit Risk Transfer Products</vt:lpstr>
      <vt:lpstr>CIRT Insurance Policy Structural Overview</vt:lpstr>
      <vt:lpstr>Transaction Volume</vt:lpstr>
      <vt:lpstr>Interactive Interface for Ad-hoc Queries</vt:lpstr>
      <vt:lpstr>Agency MBS Monthly Updates and Reporting</vt:lpstr>
      <vt:lpstr>Agency MBS Monthly Updates and Reporting  (continued)</vt:lpstr>
      <vt:lpstr>Risk Valuation with Our Scores</vt:lpstr>
      <vt:lpstr>Variables for Score Models</vt:lpstr>
      <vt:lpstr>Score Trend</vt:lpstr>
      <vt:lpstr>MScore And The Applications</vt:lpstr>
      <vt:lpstr>Pricing Example</vt:lpstr>
      <vt:lpstr>Historical Trend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On-Demand MBS Data Analytics</dc:title>
  <dc:creator>Weimin Zhao</dc:creator>
  <cp:lastModifiedBy>周彬</cp:lastModifiedBy>
  <cp:revision>25</cp:revision>
  <dcterms:created xsi:type="dcterms:W3CDTF">2022-06-29T18:37:00Z</dcterms:created>
  <dcterms:modified xsi:type="dcterms:W3CDTF">2022-08-10T08:14:17Z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B335994E1C974FA4B4D5C2D14742C539</vt:lpwstr>
  </property>
  <property fmtid="{D5CDD505-2E9C-101B-9397-08002B2CF9AE}" pid="3" name="KSOProductBuildVer">
    <vt:lpwstr>2052-11.1.0.11744</vt:lpwstr>
  </property>
</Properties>
</file>